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72"/>
  </p:notesMasterIdLst>
  <p:sldIdLst>
    <p:sldId id="343" r:id="rId2"/>
    <p:sldId id="385" r:id="rId3"/>
    <p:sldId id="345" r:id="rId4"/>
    <p:sldId id="342" r:id="rId5"/>
    <p:sldId id="346" r:id="rId6"/>
    <p:sldId id="347" r:id="rId7"/>
    <p:sldId id="348" r:id="rId8"/>
    <p:sldId id="349" r:id="rId9"/>
    <p:sldId id="350" r:id="rId10"/>
    <p:sldId id="351" r:id="rId11"/>
    <p:sldId id="313" r:id="rId12"/>
    <p:sldId id="382" r:id="rId13"/>
    <p:sldId id="314" r:id="rId14"/>
    <p:sldId id="360" r:id="rId15"/>
    <p:sldId id="361" r:id="rId16"/>
    <p:sldId id="352" r:id="rId17"/>
    <p:sldId id="317" r:id="rId18"/>
    <p:sldId id="353" r:id="rId19"/>
    <p:sldId id="318" r:id="rId20"/>
    <p:sldId id="319" r:id="rId21"/>
    <p:sldId id="363" r:id="rId22"/>
    <p:sldId id="362" r:id="rId23"/>
    <p:sldId id="354" r:id="rId24"/>
    <p:sldId id="355" r:id="rId25"/>
    <p:sldId id="356" r:id="rId26"/>
    <p:sldId id="357" r:id="rId27"/>
    <p:sldId id="320" r:id="rId28"/>
    <p:sldId id="359" r:id="rId29"/>
    <p:sldId id="358" r:id="rId30"/>
    <p:sldId id="321" r:id="rId31"/>
    <p:sldId id="322" r:id="rId32"/>
    <p:sldId id="323" r:id="rId33"/>
    <p:sldId id="324" r:id="rId34"/>
    <p:sldId id="383" r:id="rId35"/>
    <p:sldId id="325" r:id="rId36"/>
    <p:sldId id="364" r:id="rId37"/>
    <p:sldId id="326" r:id="rId38"/>
    <p:sldId id="365" r:id="rId39"/>
    <p:sldId id="327" r:id="rId40"/>
    <p:sldId id="328" r:id="rId41"/>
    <p:sldId id="329" r:id="rId42"/>
    <p:sldId id="330" r:id="rId43"/>
    <p:sldId id="331" r:id="rId44"/>
    <p:sldId id="332" r:id="rId45"/>
    <p:sldId id="333" r:id="rId46"/>
    <p:sldId id="366" r:id="rId47"/>
    <p:sldId id="334" r:id="rId48"/>
    <p:sldId id="335" r:id="rId49"/>
    <p:sldId id="336" r:id="rId50"/>
    <p:sldId id="337" r:id="rId51"/>
    <p:sldId id="367" r:id="rId52"/>
    <p:sldId id="368" r:id="rId53"/>
    <p:sldId id="369" r:id="rId54"/>
    <p:sldId id="370" r:id="rId55"/>
    <p:sldId id="371" r:id="rId56"/>
    <p:sldId id="373" r:id="rId57"/>
    <p:sldId id="372" r:id="rId58"/>
    <p:sldId id="340" r:id="rId59"/>
    <p:sldId id="380" r:id="rId60"/>
    <p:sldId id="381" r:id="rId61"/>
    <p:sldId id="379" r:id="rId62"/>
    <p:sldId id="341" r:id="rId63"/>
    <p:sldId id="339" r:id="rId64"/>
    <p:sldId id="374" r:id="rId65"/>
    <p:sldId id="376" r:id="rId66"/>
    <p:sldId id="375" r:id="rId67"/>
    <p:sldId id="377" r:id="rId68"/>
    <p:sldId id="378" r:id="rId69"/>
    <p:sldId id="298" r:id="rId70"/>
    <p:sldId id="384" r:id="rId7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81" autoAdjust="0"/>
    <p:restoredTop sz="73282" autoAdjust="0"/>
  </p:normalViewPr>
  <p:slideViewPr>
    <p:cSldViewPr>
      <p:cViewPr>
        <p:scale>
          <a:sx n="82" d="100"/>
          <a:sy n="82" d="100"/>
        </p:scale>
        <p:origin x="-16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Piedra de Sol, a poem by Octavio Paz (1957)</a:t>
            </a:r>
          </a:p>
          <a:p>
            <a:r>
              <a:rPr lang="es-ES" smtClean="0"/>
              <a:t>Espiral de Luz, a book by Ianna Andréadis published in 2003.</a:t>
            </a:r>
          </a:p>
          <a:p>
            <a:endParaRPr lang="es-ES" smtClean="0"/>
          </a:p>
          <a:p>
            <a:r>
              <a:rPr lang="es-ES" smtClean="0"/>
              <a:t>Given the evidence</a:t>
            </a:r>
            <a:r>
              <a:rPr lang="es-ES" baseline="0" smtClean="0"/>
              <a:t> here, what is the preferred name for the author of Piedra de Sol? Note, either one is a “resource associated with the person”. </a:t>
            </a:r>
            <a:endParaRPr lang="es-E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391792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MARC21,</a:t>
            </a:r>
            <a:r>
              <a:rPr lang="en-US" b="1" baseline="0" smtClean="0"/>
              <a:t> look at 100 field.</a:t>
            </a:r>
            <a:endParaRPr lang="en-US" b="1" smtClean="0"/>
          </a:p>
          <a:p>
            <a:endParaRPr lang="en-US" b="1" smtClean="0"/>
          </a:p>
          <a:p>
            <a:r>
              <a:rPr lang="en-US" b="1" smtClean="0"/>
              <a:t>Begin filling out an authority record worksheet for Octavio Paz. Record the preferred name in 100 $a.</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Let’s see what Wikipedia has to say about thi</a:t>
            </a:r>
            <a:r>
              <a:rPr lang="en-US" baseline="0" smtClean="0"/>
              <a:t>s person</a:t>
            </a:r>
            <a:r>
              <a:rPr lang="en-US" smtClean="0"/>
              <a:t>. What other attributes do we learn about?</a:t>
            </a:r>
          </a:p>
          <a:p>
            <a:endParaRPr lang="en-US" smtClean="0"/>
          </a:p>
          <a:p>
            <a:r>
              <a:rPr lang="en-US" smtClean="0"/>
              <a:t>Variant name</a:t>
            </a:r>
          </a:p>
          <a:p>
            <a:r>
              <a:rPr lang="en-US" smtClean="0"/>
              <a:t>Birth and death dates, places</a:t>
            </a:r>
          </a:p>
          <a:p>
            <a:r>
              <a:rPr lang="en-US" smtClean="0"/>
              <a:t>occupations</a:t>
            </a:r>
          </a:p>
          <a:p>
            <a:r>
              <a:rPr lang="en-US" smtClean="0"/>
              <a:t>Nationality</a:t>
            </a:r>
          </a:p>
          <a:p>
            <a:r>
              <a:rPr lang="en-US" smtClean="0"/>
              <a:t>Gender</a:t>
            </a:r>
          </a:p>
          <a:p>
            <a:r>
              <a:rPr lang="en-US" smtClean="0"/>
              <a:t>Language (we learn farther down the page)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102493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9.2.2.10 on the compound surname. Record the variant name in 400s (check MARC first,</a:t>
            </a:r>
            <a:r>
              <a:rPr lang="en-US" b="1" baseline="0" smtClean="0"/>
              <a:t> though)</a:t>
            </a:r>
            <a:endParaRPr lang="en-US" b="1"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31EBDB-BFAA-4B48-8FFB-473265B91FC7}" type="slidenum">
              <a:rPr lang="en-US" smtClean="0"/>
              <a:pPr/>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9.2.2.10.</a:t>
            </a:r>
          </a:p>
          <a:p>
            <a:endParaRPr lang="en-US" b="1" smtClean="0"/>
          </a:p>
          <a:p>
            <a:r>
              <a:rPr lang="en-US" b="1" smtClean="0"/>
              <a:t>NOTE:</a:t>
            </a:r>
            <a:r>
              <a:rPr lang="en-US" b="1" baseline="0" smtClean="0"/>
              <a:t> We didn’t record “Paz Lozano, Octavio” as this person’s preferred name because he is not commonly known by that name.</a:t>
            </a:r>
            <a:endParaRPr lang="en-US" b="1" smtClean="0"/>
          </a:p>
          <a:p>
            <a:endParaRPr lang="en-US" b="1"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23F9E8-6876-492D-8D72-61AB4F9A6639}" type="slidenum">
              <a:rPr lang="en-US" smtClean="0"/>
              <a:pPr/>
              <a:t>20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p>
          <a:p>
            <a:endParaRPr lang="en-US" b="1" baseline="0" smtClean="0"/>
          </a:p>
          <a:p>
            <a:r>
              <a:rPr lang="en-US" b="0" baseline="0" smtClean="0"/>
              <a:t>Only the bolded words are the variant name. All other pieces of this field are other elements. Comment on each one. The fourth is a Japanese variant on Joseph Smith.</a:t>
            </a:r>
          </a:p>
          <a:p>
            <a:endParaRPr lang="en-US" b="0"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Record the variant name for Octavio Paz in another 400</a:t>
            </a:r>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9.2.2.7 together.</a:t>
            </a:r>
          </a:p>
          <a:p>
            <a:endParaRPr lang="en-US" smtClean="0"/>
          </a:p>
          <a:p>
            <a:r>
              <a:rPr lang="en-US" smtClean="0"/>
              <a:t>This</a:t>
            </a:r>
            <a:r>
              <a:rPr lang="en-US" baseline="0" smtClean="0"/>
              <a:t> is entirely a matter of judgment.</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to 9.2.2.8.</a:t>
            </a:r>
          </a:p>
          <a:p>
            <a:endParaRPr lang="en-US" baseline="0" smtClean="0"/>
          </a:p>
          <a:p>
            <a:r>
              <a:rPr lang="en-US" baseline="0" smtClean="0"/>
              <a:t>Note this is a simplification of AACR2. No more contemporary vs. non-contemporary authors; no more worrying about bibliographic identities.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29210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 for Peter Schickele: Preferred name = Schickele, Peter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28166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RDA 8.3, looking</a:t>
            </a:r>
            <a:r>
              <a:rPr lang="en-US" baseline="0" smtClean="0"/>
              <a:t> for core elements for the person</a:t>
            </a:r>
            <a:r>
              <a:rPr lang="en-US" smtClean="0"/>
              <a:t>. This</a:t>
            </a:r>
            <a:r>
              <a:rPr lang="en-US" baseline="0" smtClean="0"/>
              <a:t> is yet another place where core elements are mentioned. CLICK THROUGH as people find them.</a:t>
            </a:r>
          </a:p>
          <a:p>
            <a:endParaRPr lang="en-US" baseline="0" smtClean="0"/>
          </a:p>
          <a:p>
            <a:r>
              <a:rPr lang="en-US" baseline="0" smtClean="0"/>
              <a:t>Note: these are all core, required, but (a) do not necessarily wind up in the authorized access point for the person; and (b) they don’t necessarily mean what you think they mean. It does mean that they are required to be in the description if applicable and readily ascertainable.</a:t>
            </a:r>
          </a:p>
          <a:p>
            <a:endParaRPr lang="en-US" baseline="0" smtClean="0"/>
          </a:p>
          <a:p>
            <a:r>
              <a:rPr lang="en-US" baseline="0" smtClean="0"/>
              <a:t>Titles = titles of royalty, nobility in certain cases, certain religious titles if the person does not have a surname. However, an expansion of this element is coming in April 2013.</a:t>
            </a:r>
          </a:p>
          <a:p>
            <a:endParaRPr lang="en-US" baseline="0" smtClean="0"/>
          </a:p>
          <a:p>
            <a:r>
              <a:rPr lang="en-US" baseline="0" smtClean="0"/>
              <a:t>Other designation = Saint, Spirit; otherwise only core if needed to distinguish.</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3745862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a:t>
            </a:r>
            <a:r>
              <a:rPr lang="en-US" baseline="0" smtClean="0"/>
              <a:t> for PDQ Bach. Preferred name: Bach, P. D. Q.</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1198956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Read together 9.2.2.11.</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Consult</a:t>
            </a:r>
            <a:r>
              <a:rPr lang="en-US" baseline="0" smtClean="0"/>
              <a:t> Appendix F.11. </a:t>
            </a:r>
            <a:r>
              <a:rPr lang="en-US" b="1" baseline="0" smtClean="0"/>
              <a:t>While in Appendix F note special rules for particular kinds of names.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302609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don’t have time to go over these, but here is where the guidelines are. Treatment has not changed from AACR2.</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29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RDA 9.3.2; have someone read the guidelines.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809877-E767-48A0-9CC7-23EB04BB7B5C}" type="slidenum">
              <a:rPr lang="en-US"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a:t>
            </a:r>
            <a:r>
              <a:rPr lang="en-US" b="1" baseline="0" smtClean="0"/>
              <a:t> look at 9.3.1.3, where we learn how to record dates in RDA.</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31</a:t>
            </a:fld>
            <a:endParaRPr lang="en-US"/>
          </a:p>
        </p:txBody>
      </p:sp>
    </p:spTree>
    <p:extLst>
      <p:ext uri="{BB962C8B-B14F-4D97-AF65-F5344CB8AC3E}">
        <p14:creationId xmlns:p14="http://schemas.microsoft.com/office/powerpoint/2010/main" val="1514069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LC-PCC Practice is shown.</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750EF5-3555-49C6-9593-3F3AC55105D0}" type="slidenum">
              <a:rPr lang="en-US" smtClean="0"/>
              <a:pPr/>
              <a:t>32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34</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to 9.5. NOTE: The second part, after “or”, expands the AACR2 definition.</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a:t>
            </a:r>
            <a:r>
              <a:rPr lang="en-US" baseline="0" smtClean="0"/>
              <a:t> these are not necessarily going to be in the access point; and even though they may only be core under certain circumtances, you can certainly record them in the description even if not core.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4048259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36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37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Octavio Paz’s fuller form on the worksheet</a:t>
            </a:r>
            <a:r>
              <a:rPr lang="en-US" b="1" baseline="0" smtClean="0"/>
              <a:t> in a 378 field. Do not do anything with the authorized access point yet.</a:t>
            </a:r>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38</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RDA 9.7 together.</a:t>
            </a:r>
            <a:endParaRPr lang="en-US" b="1" smtClean="0"/>
          </a:p>
          <a:p>
            <a:endParaRPr lang="en-US" b="1" smtClean="0"/>
          </a:p>
          <a:p>
            <a:r>
              <a:rPr lang="en-US" b="1" smtClean="0"/>
              <a:t>Record gender in worksheet for Octavio Paz</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5D3F24-B653-4985-BA94-0180286B261F}" type="slidenum">
              <a:rPr lang="en-US" smtClean="0"/>
              <a:pPr/>
              <a:t>39</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9.8-9.11.</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1254381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42</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621DBA-BC58-4898-A180-99CDE6EEA19C}" type="slidenum">
              <a:rPr lang="en-US" smtClean="0"/>
              <a:pPr/>
              <a:t>43</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Take time to look at Appendix B.11.</a:t>
            </a:r>
            <a:r>
              <a:rPr lang="en-US" baseline="0" smtClean="0"/>
              <a:t> Write forms on the board before going to the next slide.</a:t>
            </a:r>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24F7DD-6DB7-46AE-81EE-E2113B18D340}" type="slidenum">
              <a:rPr lang="en-US" smtClean="0"/>
              <a:pPr/>
              <a:t>44</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45</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8.5.6.1.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information</a:t>
            </a:r>
            <a:r>
              <a:rPr lang="en-US" b="1" baseline="0" smtClean="0"/>
              <a:t> about places associated with Octavio Paz on your worksheet.</a:t>
            </a:r>
            <a:endParaRPr lang="en-US" b="1" smtClean="0"/>
          </a:p>
          <a:p>
            <a:endParaRPr lang="en-US" smtClean="0"/>
          </a:p>
          <a:p>
            <a:r>
              <a:rPr lang="en-US" smtClean="0"/>
              <a:t>Reference for places: </a:t>
            </a:r>
            <a:r>
              <a:rPr lang="en-US" b="1" i="1" smtClean="0"/>
              <a:t>The collected poems of Octavio Paz, 1957-1987</a:t>
            </a:r>
            <a:r>
              <a:rPr lang="en-US" b="1" smtClean="0"/>
              <a:t>, 1991, p. xiii (Spain) xiv (United States) xv (Mexican Ambassador to India in 1962)</a:t>
            </a:r>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D9DF2C-7870-49F0-9FEA-4AC37C9C3697}" type="slidenum">
              <a:rPr lang="en-US" smtClean="0"/>
              <a:pPr/>
              <a:t>47</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TOGETHER AT 9.13.</a:t>
            </a:r>
            <a:endParaRPr lang="en-US" b="1" smtClean="0"/>
          </a:p>
          <a:p>
            <a:endParaRPr lang="en-US" b="1" smtClean="0"/>
          </a:p>
          <a:p>
            <a:r>
              <a:rPr lang="en-US" b="1" smtClean="0"/>
              <a:t>Affiliation does not need to be recorded in the authorized form,</a:t>
            </a:r>
            <a:r>
              <a:rPr lang="en-US" b="1" baseline="0" smtClean="0"/>
              <a:t> but can be. If you do use the authorized form, include $2 naf in the field.</a:t>
            </a:r>
            <a:endParaRPr lang="en-US" b="1" smtClean="0"/>
          </a:p>
          <a:p>
            <a:endParaRPr lang="en-US" b="1" smtClean="0"/>
          </a:p>
          <a:p>
            <a:r>
              <a:rPr lang="en-US" b="1" smtClean="0"/>
              <a:t>Record Paz’s affiliation</a:t>
            </a:r>
            <a:br>
              <a:rPr lang="en-US" b="1" smtClean="0"/>
            </a:br>
            <a:endParaRPr lang="en-US" b="1" smtClean="0"/>
          </a:p>
          <a:p>
            <a:r>
              <a:rPr lang="en-US" b="1" smtClean="0"/>
              <a:t>Reference for affiliation: </a:t>
            </a:r>
            <a:r>
              <a:rPr lang="en-US" b="1" i="1" smtClean="0"/>
              <a:t>The collected poems of Octavio Paz, 1957-1987</a:t>
            </a:r>
            <a:r>
              <a:rPr lang="en-US" b="1" smtClean="0"/>
              <a:t>, 1991 p. xv “Paz taught at Cambridge University, the University of Texas, and Harvard.”</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8996FA-A765-43D6-89C4-5DFE36183E54}" type="slidenum">
              <a:rPr lang="en-US" smtClean="0"/>
              <a:pPr/>
              <a:t>48</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9.14 together. Also look at the MARC Language code</a:t>
            </a:r>
            <a:r>
              <a:rPr lang="en-US" b="1" baseline="0" smtClean="0"/>
              <a:t> list.</a:t>
            </a:r>
            <a:endParaRPr lang="en-US" b="1" smtClean="0"/>
          </a:p>
          <a:p>
            <a:endParaRPr lang="en-US" b="1" smtClean="0"/>
          </a:p>
          <a:p>
            <a:r>
              <a:rPr lang="en-US" b="1" smtClean="0"/>
              <a:t>Record language attribute on the worksheet.</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F9685B-C581-4384-9EBE-B5324B7B61D7}" type="slidenum">
              <a:rPr lang="en-US" smtClean="0"/>
              <a:pPr/>
              <a:t>49</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carefully 9.15 and 9.16</a:t>
            </a:r>
            <a:r>
              <a:rPr lang="en-US" b="1" baseline="0" smtClean="0"/>
              <a:t> and look at the examples. The vocabulary is not controlled, but you may use a controlled vocabulary such as LCSH. If you do use a controlled vocabulary, include the code for the vocabulary in $2 (e.g. $2 lcsh). </a:t>
            </a:r>
          </a:p>
          <a:p>
            <a:endParaRPr lang="en-US" b="1" baseline="0" smtClean="0"/>
          </a:p>
          <a:p>
            <a:r>
              <a:rPr lang="en-US" b="1" baseline="0" smtClean="0"/>
              <a:t>Show where to find the codes (http://www.loc.gov/standards/sourcelist/ or go via loc.gov/marc =&gt; sources); also show the occupations thesauri at http://www.loc.gov/standards/sourcelist/occupation.html)</a:t>
            </a:r>
            <a:endParaRPr lang="en-US" b="1" smtClean="0"/>
          </a:p>
          <a:p>
            <a:endParaRPr lang="en-US" smtClean="0"/>
          </a:p>
          <a:p>
            <a:r>
              <a:rPr lang="en-US" b="1" smtClean="0"/>
              <a:t>Record Octavio Paz’s occupation: (we know he</a:t>
            </a:r>
            <a:r>
              <a:rPr lang="en-US" b="1" baseline="0" smtClean="0"/>
              <a:t> was a </a:t>
            </a:r>
            <a:r>
              <a:rPr lang="en-US" b="1" smtClean="0"/>
              <a:t>poet and diplomat)</a:t>
            </a:r>
            <a:r>
              <a:rPr lang="en-US" b="1" baseline="0" smtClean="0"/>
              <a:t> and field of activity (whatever you think is appropriate in whatever form you’d like--show an example of using LCSH terms).</a:t>
            </a:r>
            <a:endParaRPr lang="en-US" b="1"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0E67C0-FAA3-48BF-A531-38C8F490DA3F}" type="slidenum">
              <a:rPr lang="en-US" smtClean="0"/>
              <a:pPr/>
              <a:t>50</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51</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52</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53</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54</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55</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#6 and the Wikipedia slide #18 for </a:t>
            </a:r>
            <a:r>
              <a:rPr lang="en-US" baseline="0" dirty="0" err="1" smtClean="0"/>
              <a:t>Octavio</a:t>
            </a:r>
            <a:r>
              <a:rPr lang="en-US" baseline="0" dirty="0" smtClean="0"/>
              <a:t> Paz).</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58</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slides #24-#26</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59</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60</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61</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62</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15899159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24365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9.2. </a:t>
            </a:r>
            <a:r>
              <a:rPr lang="en-US" smtClean="0"/>
              <a:t>The basic instructions for choosing the name are the same in RDA as in AACR2: We take names from any source, but one is chosen as the preferred name. </a:t>
            </a:r>
            <a:r>
              <a:rPr lang="en-US" b="1" smtClean="0"/>
              <a:t>READ </a:t>
            </a:r>
            <a:r>
              <a:rPr lang="en-US" smtClean="0"/>
              <a:t>9.2.2.1 paragraph 1. Same as AACR2. Basic principle: Choose the name by which the person is commonly known. Same as AACR2.</a:t>
            </a:r>
          </a:p>
          <a:p>
            <a:endParaRPr lang="en-US" smtClean="0"/>
          </a:p>
          <a:p>
            <a:r>
              <a:rPr lang="en-US" smtClean="0"/>
              <a:t>Point</a:t>
            </a:r>
            <a:r>
              <a:rPr lang="en-US" baseline="0" smtClean="0"/>
              <a:t> out subtle difference in 9.2.2.2 from AACR2. AACR2 wanted resources “by” the person; RDA wants resources “associated with” the person.</a:t>
            </a:r>
            <a:endParaRPr lang="en-US" smtClean="0"/>
          </a:p>
          <a:p>
            <a:endParaRPr lang="en-US" smtClean="0"/>
          </a:p>
          <a:p>
            <a:r>
              <a:rPr lang="en-US" smtClean="0"/>
              <a:t>Point out that 9.2.2.3 shows different kinds of names that might be chosen. </a:t>
            </a:r>
          </a:p>
          <a:p>
            <a:endParaRPr lang="en-US" smtClean="0"/>
          </a:p>
          <a:p>
            <a:r>
              <a:rPr lang="en-US" b="1" smtClean="0"/>
              <a:t>READ 9.2.2.6</a:t>
            </a:r>
          </a:p>
          <a:p>
            <a:endParaRPr lang="en-US" smtClean="0"/>
          </a:p>
          <a:p>
            <a:r>
              <a:rPr lang="en-US" smtClean="0"/>
              <a:t>One important change is that in RDA, if a person uses a term of relationship such as “Jr.” or “III”, that is included with the name. </a:t>
            </a:r>
            <a:r>
              <a:rPr lang="en-US" b="1" smtClean="0"/>
              <a:t>READ 9.2.2.9.5.</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p>
          <a:p>
            <a:endParaRPr lang="en-US" b="1" baseline="0" smtClean="0"/>
          </a:p>
          <a:p>
            <a:r>
              <a:rPr lang="en-US" b="0" baseline="0" smtClean="0"/>
              <a:t>Only the bolded words are the preferred name. All other pieces of this field are other elements. Comment on each one. </a:t>
            </a:r>
            <a:r>
              <a:rPr lang="en-US" b="1" baseline="0" smtClean="0"/>
              <a:t>Note the order of elements in the Brown, Hiram S. example.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4. Describing persons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429000"/>
            <a:ext cx="6477000" cy="1676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4</a:t>
            </a:r>
            <a:r>
              <a:rPr lang="en-US" sz="3600" b="1" smtClean="0"/>
              <a:t/>
            </a:r>
            <a:br>
              <a:rPr lang="en-US" sz="3600" b="1" smtClean="0"/>
            </a:br>
            <a:r>
              <a:rPr lang="en-US" sz="3600" b="1" smtClean="0"/>
              <a:t>Describing Persons</a:t>
            </a:r>
            <a:br>
              <a:rPr lang="en-US" sz="3600" b="1" smtClean="0"/>
            </a:br>
            <a:endParaRPr lang="en-US" sz="2400"/>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Free Willy, 1993: $b credits (Keiko as Willy)</a:t>
            </a:r>
          </a:p>
          <a:p>
            <a:pPr marL="0" lvl="1" indent="0">
              <a:buNone/>
            </a:pPr>
            <a:endParaRPr lang="en-US" sz="1800" smtClean="0"/>
          </a:p>
          <a:p>
            <a:pPr marL="0" indent="0">
              <a:buNone/>
            </a:pPr>
            <a:r>
              <a:rPr lang="en-US" sz="1800" smtClean="0"/>
              <a:t>670  $a </a:t>
            </a:r>
            <a:r>
              <a:rPr lang="en-US" sz="1800"/>
              <a:t>New York times, via WWW, October 27, 2008 </a:t>
            </a:r>
            <a:r>
              <a:rPr lang="en-US" sz="1800" smtClean="0"/>
              <a:t>$b </a:t>
            </a:r>
            <a:r>
              <a:rPr lang="en-US" sz="1800"/>
              <a:t>(Tony Hillerman; born Anthony Grove Hillerman, May 27, 1925, Sacred Heart, Okla.; died Sunday [October 26, 2008], Albuquerque, aged 83; his lyrical, authentic, and compelling mystery novels set among the Navajos of the Southwest blazed innovative trails in the American detective story</a:t>
            </a:r>
            <a:r>
              <a:rPr lang="en-US" sz="1800" smtClean="0"/>
              <a:t>)</a:t>
            </a:r>
          </a:p>
          <a:p>
            <a:pPr marL="0" indent="0">
              <a:buNone/>
            </a:pPr>
            <a:endParaRPr lang="en-US" sz="1800"/>
          </a:p>
          <a:p>
            <a:pPr marL="0" indent="0">
              <a:buNone/>
            </a:pPr>
            <a:r>
              <a:rPr lang="en-US" sz="1800" smtClean="0"/>
              <a:t>670  $a </a:t>
            </a:r>
            <a:r>
              <a:rPr lang="en-US" sz="1800"/>
              <a:t>Euclid and his modern rivals, 1879: </a:t>
            </a:r>
            <a:r>
              <a:rPr lang="en-US" sz="1800" smtClean="0"/>
              <a:t>$b </a:t>
            </a:r>
            <a:r>
              <a:rPr lang="en-US" sz="1800"/>
              <a:t>title page (Charles L. Dodgson</a:t>
            </a:r>
            <a:r>
              <a:rPr lang="en-US" sz="1800" smtClean="0"/>
              <a:t>)</a:t>
            </a:r>
          </a:p>
          <a:p>
            <a:pPr marL="0" indent="0">
              <a:buNone/>
            </a:pPr>
            <a:endParaRPr lang="en-US" sz="1800"/>
          </a:p>
          <a:p>
            <a:pPr marL="0" indent="0">
              <a:buNone/>
            </a:pPr>
            <a:r>
              <a:rPr lang="en-US" sz="1800" smtClean="0"/>
              <a:t>670   $a Make </a:t>
            </a:r>
            <a:r>
              <a:rPr lang="en-US" sz="1800"/>
              <a:t>money from woodturning, </a:t>
            </a:r>
            <a:r>
              <a:rPr lang="en-US" sz="1800" smtClean="0"/>
              <a:t>1994</a:t>
            </a:r>
            <a:r>
              <a:rPr lang="en-US" sz="1800" smtClean="0"/>
              <a:t>: </a:t>
            </a:r>
            <a:r>
              <a:rPr lang="en-US" sz="1800" smtClean="0"/>
              <a:t>$b </a:t>
            </a:r>
            <a:r>
              <a:rPr lang="en-US" sz="1800"/>
              <a:t>title page (Ann Phillips) page 155 (former research scientist; member New Zealand Tree Crops Association)</a:t>
            </a:r>
            <a:endParaRPr lang="en-US" sz="1800" smtClean="0"/>
          </a:p>
          <a:p>
            <a:pPr marL="0" indent="0">
              <a:buNone/>
            </a:pPr>
            <a:endParaRPr lang="en-US" sz="1800"/>
          </a:p>
          <a:p>
            <a:pPr marL="0" indent="0">
              <a:buNone/>
            </a:pPr>
            <a:r>
              <a:rPr lang="en-US" sz="1800" smtClean="0"/>
              <a:t>670  $a OCLC</a:t>
            </a:r>
            <a:r>
              <a:rPr lang="en-US" sz="1800"/>
              <a:t>, June 23, 2011 </a:t>
            </a:r>
            <a:r>
              <a:rPr lang="en-US" sz="1800" smtClean="0"/>
              <a:t>$b </a:t>
            </a:r>
            <a:r>
              <a:rPr lang="en-US" sz="1800"/>
              <a:t>(access point: Gaudenzi, Pellegrino, 1749–1784; usage: Pellegrino Gaudenzi)</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18045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p:txBody>
          <a:bodyPr/>
          <a:lstStyle/>
          <a:p>
            <a:endParaRPr lang="en-US" smtClean="0"/>
          </a:p>
          <a:p>
            <a:r>
              <a:rPr lang="en-US" smtClean="0"/>
              <a:t>Where can we get information about persons?</a:t>
            </a:r>
          </a:p>
          <a:p>
            <a:pPr lvl="1"/>
            <a:r>
              <a:rPr lang="en-US" smtClean="0"/>
              <a:t>9.1.1: Take the name or names of the person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1549641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Name</a:t>
            </a:r>
          </a:p>
        </p:txBody>
      </p:sp>
      <p:sp>
        <p:nvSpPr>
          <p:cNvPr id="20483"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9.2.2.3: “Choose the name by which the person is commonly known.”</a:t>
            </a:r>
          </a:p>
          <a:p>
            <a:pPr lvl="1"/>
            <a:r>
              <a:rPr lang="en-US" smtClean="0"/>
              <a:t>9.2.2.2 and 9.2.2.6 give help in deciding the commonly known form</a:t>
            </a:r>
          </a:p>
          <a:p>
            <a:r>
              <a:rPr lang="en-US" smtClean="0"/>
              <a:t>Note that the name includes terms indicating relationship (Jr., III, etc.). See 9.2.2.9.5. This is a change from AACR2.</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person.</a:t>
            </a:r>
          </a:p>
          <a:p>
            <a:r>
              <a:rPr lang="en-US" sz="2800" smtClean="0"/>
              <a:t>Record in the MARC authorities format 100 field, first indicator 1 (if the person has a surname) or 0 (if not)</a:t>
            </a:r>
          </a:p>
          <a:p>
            <a:r>
              <a:rPr lang="en-US" sz="2800" smtClean="0"/>
              <a:t>Record the preferred name in subfield $a. Subfields $b and $c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20190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 examples)</a:t>
            </a:r>
          </a:p>
        </p:txBody>
      </p:sp>
      <p:sp>
        <p:nvSpPr>
          <p:cNvPr id="20483" name="Content Placeholder 2"/>
          <p:cNvSpPr>
            <a:spLocks noGrp="1"/>
          </p:cNvSpPr>
          <p:nvPr>
            <p:ph idx="1"/>
          </p:nvPr>
        </p:nvSpPr>
        <p:spPr/>
        <p:txBody>
          <a:bodyPr/>
          <a:lstStyle/>
          <a:p>
            <a:pPr marL="0" indent="0">
              <a:buNone/>
            </a:pPr>
            <a:r>
              <a:rPr lang="en-US" sz="2800" smtClean="0"/>
              <a:t>The preferred name is bolded in each example</a:t>
            </a:r>
          </a:p>
          <a:p>
            <a:pPr marL="800100" lvl="2" indent="0">
              <a:buNone/>
            </a:pPr>
            <a:r>
              <a:rPr lang="en-US" sz="2200" smtClean="0"/>
              <a:t>100 1 $a </a:t>
            </a:r>
            <a:r>
              <a:rPr lang="en-US" sz="2200" b="1" smtClean="0"/>
              <a:t>Carter, Jimmy</a:t>
            </a:r>
            <a:r>
              <a:rPr lang="en-US" sz="2200" smtClean="0"/>
              <a:t>, $d 1924-</a:t>
            </a:r>
          </a:p>
          <a:p>
            <a:pPr marL="800100" lvl="2" indent="0">
              <a:buNone/>
            </a:pPr>
            <a:r>
              <a:rPr lang="en-US" sz="2200" smtClean="0"/>
              <a:t>100 1 $a </a:t>
            </a:r>
            <a:r>
              <a:rPr lang="en-US" sz="2200" b="1" smtClean="0"/>
              <a:t>Lindbergh, Charles A.</a:t>
            </a:r>
            <a:r>
              <a:rPr lang="en-US" sz="2200" smtClean="0"/>
              <a:t> $q (Charles August), $d 1859-		1924</a:t>
            </a:r>
          </a:p>
          <a:p>
            <a:pPr marL="800100" lvl="2" indent="0">
              <a:buNone/>
            </a:pPr>
            <a:r>
              <a:rPr lang="en-US" sz="2200" smtClean="0"/>
              <a:t>100 1 $a </a:t>
            </a:r>
            <a:r>
              <a:rPr lang="en-US" sz="2200" b="1" smtClean="0"/>
              <a:t>Presley, Elvis</a:t>
            </a:r>
            <a:r>
              <a:rPr lang="en-US" sz="2200" smtClean="0"/>
              <a:t>, $d 1935-1977 $c (Spirit)</a:t>
            </a:r>
          </a:p>
          <a:p>
            <a:pPr marL="800100" lvl="2" indent="0">
              <a:buNone/>
            </a:pPr>
            <a:r>
              <a:rPr lang="en-US" sz="2200" smtClean="0"/>
              <a:t>100 0 $a </a:t>
            </a:r>
            <a:r>
              <a:rPr lang="en-US" sz="2200" b="1" smtClean="0"/>
              <a:t>Cher</a:t>
            </a:r>
            <a:r>
              <a:rPr lang="en-US" sz="2200" smtClean="0"/>
              <a:t>, $d 1946-</a:t>
            </a:r>
            <a:endParaRPr lang="en-US" sz="2200"/>
          </a:p>
          <a:p>
            <a:pPr marL="800100" lvl="2" indent="0">
              <a:buNone/>
            </a:pPr>
            <a:r>
              <a:rPr lang="en-US" sz="2200" smtClean="0"/>
              <a:t>100 1 $a </a:t>
            </a:r>
            <a:r>
              <a:rPr lang="en-US" sz="2200" b="1" smtClean="0"/>
              <a:t>Smith, Joseph</a:t>
            </a:r>
            <a:r>
              <a:rPr lang="en-US" sz="2200" smtClean="0"/>
              <a:t>, $c </a:t>
            </a:r>
            <a:r>
              <a:rPr lang="en-US" sz="2200" b="1" smtClean="0"/>
              <a:t>Jr.</a:t>
            </a:r>
            <a:r>
              <a:rPr lang="en-US" sz="2200" smtClean="0"/>
              <a:t>, $d 1805-1844</a:t>
            </a:r>
          </a:p>
          <a:p>
            <a:pPr marL="800100" lvl="2" indent="0">
              <a:buNone/>
            </a:pPr>
            <a:r>
              <a:rPr lang="en-US" sz="2200" smtClean="0"/>
              <a:t>100 1 $a </a:t>
            </a:r>
            <a:r>
              <a:rPr lang="en-US" sz="2200" b="1" smtClean="0"/>
              <a:t>Brown, Hiram S.</a:t>
            </a:r>
            <a:r>
              <a:rPr lang="en-US" sz="2200" smtClean="0"/>
              <a:t>, $c </a:t>
            </a:r>
            <a:r>
              <a:rPr lang="en-US" sz="2200" b="1" smtClean="0"/>
              <a:t>Jr.</a:t>
            </a:r>
            <a:r>
              <a:rPr lang="en-US" sz="2200" smtClean="0"/>
              <a:t> $q (Hiram Staunton), </a:t>
            </a:r>
          </a:p>
          <a:p>
            <a:pPr marL="800100" lvl="2" indent="0">
              <a:buNone/>
            </a:pPr>
            <a:r>
              <a:rPr lang="en-US" sz="2200"/>
              <a:t>		</a:t>
            </a:r>
            <a:r>
              <a:rPr lang="en-US" sz="2200" smtClean="0"/>
              <a:t>$d 1909-1979</a:t>
            </a:r>
          </a:p>
          <a:p>
            <a:pPr marL="800100" lvl="2" indent="0">
              <a:buNone/>
            </a:pPr>
            <a:r>
              <a:rPr lang="en-US" sz="2200" smtClean="0"/>
              <a:t>100 0 $a </a:t>
            </a:r>
            <a:r>
              <a:rPr lang="en-US" sz="2200" b="1" smtClean="0"/>
              <a:t>Elizabeth</a:t>
            </a:r>
            <a:r>
              <a:rPr lang="en-US" sz="2200" smtClean="0"/>
              <a:t> $b </a:t>
            </a:r>
            <a:r>
              <a:rPr lang="en-US" sz="2200" b="1" smtClean="0"/>
              <a:t>II</a:t>
            </a:r>
            <a:r>
              <a:rPr lang="en-US" sz="220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9553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34212"/>
            <a:ext cx="2437770" cy="4409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3938" y="2210903"/>
            <a:ext cx="2633662" cy="42660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6420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Persons: Name</a:t>
            </a:r>
          </a:p>
        </p:txBody>
      </p:sp>
      <p:sp>
        <p:nvSpPr>
          <p:cNvPr id="21507" name="Content Placeholder 2"/>
          <p:cNvSpPr>
            <a:spLocks noGrp="1"/>
          </p:cNvSpPr>
          <p:nvPr>
            <p:ph idx="1"/>
          </p:nvPr>
        </p:nvSpPr>
        <p:spPr/>
        <p:txBody>
          <a:bodyPr/>
          <a:lstStyle/>
          <a:p>
            <a:r>
              <a:rPr lang="en-US" sz="2800" smtClean="0"/>
              <a:t>9.2.2.4. If the name consists of several parts, record as the first element that part of the name under which the person would normally be listed in authoritative alphabetic lists in his or her language or country of residence or activity, followed by other parts of the name.</a:t>
            </a:r>
          </a:p>
          <a:p>
            <a:pPr lvl="1"/>
            <a:r>
              <a:rPr lang="en-US" smtClean="0"/>
              <a:t>Preferred name: Octavio Paz (this is how the name appears in almost all publications of his works)</a:t>
            </a:r>
          </a:p>
          <a:p>
            <a:pPr lvl="1"/>
            <a:r>
              <a:rPr lang="en-US" smtClean="0"/>
              <a:t>The preferred name is recorded: Paz, Octavio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80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185" y="0"/>
            <a:ext cx="804041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2678143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Attributes of Persons: Name</a:t>
            </a:r>
          </a:p>
        </p:txBody>
      </p:sp>
      <p:sp>
        <p:nvSpPr>
          <p:cNvPr id="22531" name="Content Placeholder 2"/>
          <p:cNvSpPr>
            <a:spLocks noGrp="1"/>
          </p:cNvSpPr>
          <p:nvPr>
            <p:ph idx="1"/>
          </p:nvPr>
        </p:nvSpPr>
        <p:spPr/>
        <p:txBody>
          <a:bodyPr/>
          <a:lstStyle/>
          <a:p>
            <a:r>
              <a:rPr lang="en-US" smtClean="0"/>
              <a:t>9.2.2.6. Different names: if a person is known by more than one name, the commonly known form is chosen as the preferred name. Other names are recorded as variant names.</a:t>
            </a:r>
          </a:p>
          <a:p>
            <a:pPr lvl="1"/>
            <a:r>
              <a:rPr lang="en-US" smtClean="0"/>
              <a:t>Octavio Paz is sometimes found as “Octavio Paz Lozano” </a:t>
            </a:r>
          </a:p>
          <a:p>
            <a:pPr lvl="1"/>
            <a:r>
              <a:rPr lang="en-US" smtClean="0"/>
              <a:t>Consult 9.2.2.10 on the compound surname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Person: Name</a:t>
            </a:r>
          </a:p>
        </p:txBody>
      </p:sp>
      <p:sp>
        <p:nvSpPr>
          <p:cNvPr id="23555" name="Content Placeholder 2"/>
          <p:cNvSpPr>
            <a:spLocks noGrp="1"/>
          </p:cNvSpPr>
          <p:nvPr>
            <p:ph idx="1"/>
          </p:nvPr>
        </p:nvSpPr>
        <p:spPr/>
        <p:txBody>
          <a:bodyPr/>
          <a:lstStyle/>
          <a:p>
            <a:r>
              <a:rPr lang="en-US" smtClean="0"/>
              <a:t>Compound Surnames. 9.2.2.10</a:t>
            </a:r>
          </a:p>
          <a:p>
            <a:r>
              <a:rPr lang="en-US" smtClean="0"/>
              <a:t>When recording as a preferred name, generally record the first surname as the first part of the preferred name. When recording as variants, record all permutations.</a:t>
            </a:r>
          </a:p>
          <a:p>
            <a:pPr lvl="1"/>
            <a:r>
              <a:rPr lang="en-US" smtClean="0"/>
              <a:t>Octavio Paz’s name is sometimes found as Octavio Paz Lozano. This is recorded as a variant name</a:t>
            </a:r>
          </a:p>
          <a:p>
            <a:pPr lvl="1"/>
            <a:r>
              <a:rPr lang="en-US" smtClean="0"/>
              <a:t>Variant name recorded: Paz Lozano, Octavio</a:t>
            </a:r>
          </a:p>
          <a:p>
            <a:pPr lvl="1"/>
            <a:r>
              <a:rPr lang="en-US" smtClean="0"/>
              <a:t>Variant name recorded: Lozano, Octavio Paz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a:t>
            </a:r>
          </a:p>
        </p:txBody>
      </p:sp>
      <p:sp>
        <p:nvSpPr>
          <p:cNvPr id="20483" name="Content Placeholder 2"/>
          <p:cNvSpPr>
            <a:spLocks noGrp="1"/>
          </p:cNvSpPr>
          <p:nvPr>
            <p:ph idx="1"/>
          </p:nvPr>
        </p:nvSpPr>
        <p:spPr/>
        <p:txBody>
          <a:bodyPr/>
          <a:lstStyle/>
          <a:p>
            <a:r>
              <a:rPr lang="en-US" sz="2800" smtClean="0"/>
              <a:t>Like the Preferred Name element, the Variant Name element (RDA 9.2.3) does not have a discrete place in MARC. It can only be recorded as part of the variant access point for the person.</a:t>
            </a:r>
          </a:p>
          <a:p>
            <a:r>
              <a:rPr lang="en-US" sz="2800" smtClean="0"/>
              <a:t>Record in the MARC authorities format 400 field, first indicator 1 (if the person has a surname) or 0 (if not)</a:t>
            </a:r>
          </a:p>
          <a:p>
            <a:r>
              <a:rPr lang="en-US" sz="2800" smtClean="0"/>
              <a:t>Record the variant name in subfield $a. Subfields $b and $c may also record part of the variant name, if appropriate.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2905614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 examples)</a:t>
            </a:r>
          </a:p>
        </p:txBody>
      </p:sp>
      <p:sp>
        <p:nvSpPr>
          <p:cNvPr id="20483" name="Content Placeholder 2"/>
          <p:cNvSpPr>
            <a:spLocks noGrp="1"/>
          </p:cNvSpPr>
          <p:nvPr>
            <p:ph idx="1"/>
          </p:nvPr>
        </p:nvSpPr>
        <p:spPr/>
        <p:txBody>
          <a:bodyPr/>
          <a:lstStyle/>
          <a:p>
            <a:pPr marL="0" indent="0">
              <a:buNone/>
            </a:pPr>
            <a:r>
              <a:rPr lang="en-US" sz="2800" dirty="0" smtClean="0"/>
              <a:t>The variant name is bolded in each example</a:t>
            </a:r>
          </a:p>
          <a:p>
            <a:pPr marL="0" indent="0">
              <a:buNone/>
            </a:pPr>
            <a:r>
              <a:rPr lang="en-US" sz="2800" dirty="0"/>
              <a:t>4</a:t>
            </a:r>
            <a:r>
              <a:rPr lang="en-US" sz="2800" dirty="0" smtClean="0"/>
              <a:t>00 1 $a </a:t>
            </a:r>
            <a:r>
              <a:rPr lang="en-US" sz="2800" b="1" dirty="0" smtClean="0"/>
              <a:t>Carter, James Earl</a:t>
            </a:r>
            <a:r>
              <a:rPr lang="en-US" sz="2800" dirty="0" smtClean="0"/>
              <a:t>, $c </a:t>
            </a:r>
            <a:r>
              <a:rPr lang="en-US" sz="2800" b="1" dirty="0" smtClean="0"/>
              <a:t>Jr.</a:t>
            </a:r>
            <a:r>
              <a:rPr lang="en-US" sz="2800" dirty="0" smtClean="0"/>
              <a:t>, $d 1924-</a:t>
            </a:r>
          </a:p>
          <a:p>
            <a:pPr marL="0" indent="0">
              <a:buNone/>
            </a:pPr>
            <a:r>
              <a:rPr lang="en-US" sz="2800" dirty="0"/>
              <a:t>4</a:t>
            </a:r>
            <a:r>
              <a:rPr lang="en-US" sz="2800" dirty="0" smtClean="0"/>
              <a:t>00 1 $a </a:t>
            </a:r>
            <a:r>
              <a:rPr lang="en-US" sz="2800" b="1" dirty="0" smtClean="0"/>
              <a:t>Lindbergh, C. A. </a:t>
            </a:r>
            <a:r>
              <a:rPr lang="en-US" sz="2800" dirty="0" smtClean="0"/>
              <a:t>$q (Charles August), </a:t>
            </a:r>
          </a:p>
          <a:p>
            <a:pPr marL="0" indent="0">
              <a:buNone/>
            </a:pPr>
            <a:r>
              <a:rPr lang="en-US" sz="2800" dirty="0"/>
              <a:t>	</a:t>
            </a:r>
            <a:r>
              <a:rPr lang="en-US" sz="2800" dirty="0" smtClean="0"/>
              <a:t>$d 1859-1924</a:t>
            </a:r>
          </a:p>
          <a:p>
            <a:pPr marL="0" indent="0">
              <a:buNone/>
            </a:pPr>
            <a:r>
              <a:rPr lang="en-US" sz="2800" dirty="0" smtClean="0"/>
              <a:t>400 1 $a </a:t>
            </a:r>
            <a:r>
              <a:rPr lang="en-US" sz="2800" b="1" dirty="0" err="1" smtClean="0"/>
              <a:t>Sarkisian</a:t>
            </a:r>
            <a:r>
              <a:rPr lang="en-US" sz="2800" b="1" dirty="0" smtClean="0"/>
              <a:t>, </a:t>
            </a:r>
            <a:r>
              <a:rPr lang="en-US" sz="2800" b="1" dirty="0" err="1" smtClean="0"/>
              <a:t>Cherilyn</a:t>
            </a:r>
            <a:r>
              <a:rPr lang="en-US" sz="2800" dirty="0" smtClean="0"/>
              <a:t>, $d 1946-</a:t>
            </a:r>
            <a:endParaRPr lang="en-US" sz="2800" dirty="0"/>
          </a:p>
          <a:p>
            <a:pPr marL="0" indent="0">
              <a:buNone/>
            </a:pPr>
            <a:r>
              <a:rPr lang="en-US" sz="2800" dirty="0"/>
              <a:t>4</a:t>
            </a:r>
            <a:r>
              <a:rPr lang="en-US" sz="2800" dirty="0" smtClean="0"/>
              <a:t>00 1 $a </a:t>
            </a:r>
            <a:r>
              <a:rPr lang="ja-JP" altLang="en-US" sz="2800" b="1" smtClean="0"/>
              <a:t>スミスジヨセフ</a:t>
            </a:r>
            <a:r>
              <a:rPr lang="en-US" sz="2800" dirty="0" smtClean="0"/>
              <a:t>, $d 1805-1844</a:t>
            </a:r>
          </a:p>
          <a:p>
            <a:pPr marL="0" indent="0">
              <a:buNone/>
            </a:pPr>
            <a:r>
              <a:rPr lang="en-US" sz="2800" dirty="0"/>
              <a:t>4</a:t>
            </a:r>
            <a:r>
              <a:rPr lang="en-US" sz="2800" dirty="0" smtClean="0"/>
              <a:t>00 1 $a </a:t>
            </a:r>
            <a:r>
              <a:rPr lang="en-US" sz="2800" b="1" dirty="0" smtClean="0"/>
              <a:t>Windsor, Elizabeth</a:t>
            </a:r>
            <a:r>
              <a:rPr lang="en-US" sz="2800" dirty="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478699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9.2.2.7. Change of name</a:t>
            </a:r>
          </a:p>
          <a:p>
            <a:pPr lvl="1"/>
            <a:r>
              <a:rPr lang="en-US" smtClean="0"/>
              <a:t>Generally choose the latest form as the preferred name, </a:t>
            </a:r>
            <a:r>
              <a:rPr lang="en-US" i="1" smtClean="0"/>
              <a:t>unless</a:t>
            </a:r>
            <a:r>
              <a:rPr lang="en-US" smtClean="0"/>
              <a:t> you have reason to believe that an earlier name will persist as the name by which the person is better known</a:t>
            </a:r>
          </a:p>
          <a:p>
            <a:pPr lvl="2"/>
            <a:r>
              <a:rPr lang="en-US" smtClean="0"/>
              <a:t>Jacqueline Kennedy Onassis, </a:t>
            </a:r>
            <a:r>
              <a:rPr lang="en-US" i="1" smtClean="0"/>
              <a:t>not</a:t>
            </a:r>
            <a:r>
              <a:rPr lang="en-US" smtClean="0"/>
              <a:t> Jacqueline Bouvier, </a:t>
            </a:r>
            <a:r>
              <a:rPr lang="en-US" i="1" smtClean="0"/>
              <a:t>not</a:t>
            </a:r>
            <a:r>
              <a:rPr lang="en-US" smtClean="0"/>
              <a:t> Jacqueline Kennedy</a:t>
            </a:r>
          </a:p>
          <a:p>
            <a:pPr lvl="2"/>
            <a:r>
              <a:rPr lang="en-US" i="1" smtClean="0"/>
              <a:t>but</a:t>
            </a:r>
            <a:r>
              <a:rPr lang="en-US" smtClean="0"/>
              <a:t> Caroline Kennedy, </a:t>
            </a:r>
            <a:r>
              <a:rPr lang="en-US" i="1" smtClean="0"/>
              <a:t>not</a:t>
            </a:r>
            <a:r>
              <a:rPr lang="en-US" smtClean="0"/>
              <a:t> Caroline Kennedy Schlossberg</a:t>
            </a:r>
            <a:endParaRPr lang="en-US" i="1"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764996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9.2.2.8. Individuals with more than one identity (pseudonyms, stage names, etc.)</a:t>
            </a:r>
          </a:p>
          <a:p>
            <a:r>
              <a:rPr lang="en-US"/>
              <a:t>C</a:t>
            </a:r>
            <a:r>
              <a:rPr lang="en-US" smtClean="0"/>
              <a:t>hoose the name associated with each identity as the preferred name for that identity</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1274338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9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
            <a:ext cx="8229600" cy="68976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14400" y="3162300"/>
            <a:ext cx="14478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3081744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0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
            <a:ext cx="837459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295400" y="3314700"/>
            <a:ext cx="8382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2876710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endParaRPr lang="en-US" dirty="0" smtClean="0"/>
          </a:p>
          <a:p>
            <a:r>
              <a:rPr lang="en-US" dirty="0" smtClean="0"/>
              <a:t>9.2.2.11. Surnames with separately written prefixes</a:t>
            </a:r>
          </a:p>
          <a:p>
            <a:r>
              <a:rPr lang="en-US" dirty="0" smtClean="0"/>
              <a:t>First element determined by the usage of the person’s language.</a:t>
            </a:r>
          </a:p>
          <a:p>
            <a:endParaRPr lang="en-US" dirty="0" smtClean="0"/>
          </a:p>
          <a:p>
            <a:endParaRPr lang="en-US" dirty="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How will the preferred name be recorded?</a:t>
            </a:r>
            <a:endParaRPr lang="en-US"/>
          </a:p>
        </p:txBody>
      </p:sp>
      <p:sp>
        <p:nvSpPr>
          <p:cNvPr id="3" name="Content Placeholder 2"/>
          <p:cNvSpPr>
            <a:spLocks noGrp="1"/>
          </p:cNvSpPr>
          <p:nvPr>
            <p:ph idx="1"/>
          </p:nvPr>
        </p:nvSpPr>
        <p:spPr/>
        <p:txBody>
          <a:bodyPr/>
          <a:lstStyle/>
          <a:p>
            <a:pPr marL="0" indent="0">
              <a:buNone/>
            </a:pPr>
            <a:r>
              <a:rPr lang="en-US" smtClean="0"/>
              <a:t>John Van Valkenburg (American)</a:t>
            </a:r>
          </a:p>
          <a:p>
            <a:pPr marL="400050" lvl="1" indent="0">
              <a:buNone/>
            </a:pPr>
            <a:r>
              <a:rPr lang="en-US" smtClean="0"/>
              <a:t>Van Valkenburg, John</a:t>
            </a:r>
          </a:p>
          <a:p>
            <a:pPr marL="0" indent="0">
              <a:buNone/>
            </a:pPr>
            <a:r>
              <a:rPr lang="en-US" smtClean="0"/>
              <a:t>Dirk Van Valkenburg (Dutch)</a:t>
            </a:r>
          </a:p>
          <a:p>
            <a:pPr marL="400050" lvl="1" indent="0">
              <a:buNone/>
            </a:pPr>
            <a:r>
              <a:rPr lang="en-US" smtClean="0"/>
              <a:t>Valkenburg, Dirk van</a:t>
            </a:r>
          </a:p>
          <a:p>
            <a:pPr marL="0" indent="0">
              <a:buNone/>
            </a:pPr>
            <a:r>
              <a:rPr lang="en-US" smtClean="0"/>
              <a:t>Jeroen Van Valkenburg (Afrikaans)</a:t>
            </a:r>
          </a:p>
          <a:p>
            <a:pPr marL="400050" lvl="1" indent="0">
              <a:buNone/>
            </a:pPr>
            <a:r>
              <a:rPr lang="en-US" smtClean="0"/>
              <a:t>Van Valkenburg, Jeroen</a:t>
            </a:r>
          </a:p>
          <a:p>
            <a:pPr marL="0" indent="0">
              <a:buNone/>
            </a:pPr>
            <a:r>
              <a:rPr lang="en-US" smtClean="0"/>
              <a:t>Guy de Maupassant (French)</a:t>
            </a:r>
          </a:p>
          <a:p>
            <a:pPr marL="400050" lvl="1" indent="0">
              <a:buNone/>
            </a:pPr>
            <a:r>
              <a:rPr lang="en-US" smtClean="0"/>
              <a:t>Maupassant, Guy de</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5684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pPr marL="0" indent="0">
              <a:buNone/>
            </a:pPr>
            <a:endParaRPr lang="en-US" smtClean="0"/>
          </a:p>
          <a:p>
            <a:r>
              <a:rPr lang="en-US" smtClean="0"/>
              <a:t>9.2.2.14. Titles of nobility</a:t>
            </a:r>
          </a:p>
          <a:p>
            <a:r>
              <a:rPr lang="en-US" smtClean="0"/>
              <a:t>9.2.2.18. Names without a surname</a:t>
            </a:r>
          </a:p>
          <a:p>
            <a:r>
              <a:rPr lang="en-US" smtClean="0"/>
              <a:t>9.2.2.22. Names consisting of a phrase</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1859368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MARC Coding</a:t>
            </a:r>
            <a:endParaRPr lang="en-US"/>
          </a:p>
        </p:txBody>
      </p:sp>
      <p:sp>
        <p:nvSpPr>
          <p:cNvPr id="3" name="Content Placeholder 2"/>
          <p:cNvSpPr>
            <a:spLocks noGrp="1"/>
          </p:cNvSpPr>
          <p:nvPr>
            <p:ph idx="1"/>
          </p:nvPr>
        </p:nvSpPr>
        <p:spPr/>
        <p:txBody>
          <a:bodyPr/>
          <a:lstStyle/>
          <a:p>
            <a:r>
              <a:rPr lang="en-US" smtClean="0"/>
              <a:t>Persons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313210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Person: Dates</a:t>
            </a:r>
          </a:p>
        </p:txBody>
      </p:sp>
      <p:sp>
        <p:nvSpPr>
          <p:cNvPr id="25603" name="Content Placeholder 2"/>
          <p:cNvSpPr>
            <a:spLocks noGrp="1"/>
          </p:cNvSpPr>
          <p:nvPr>
            <p:ph idx="1"/>
          </p:nvPr>
        </p:nvSpPr>
        <p:spPr/>
        <p:txBody>
          <a:bodyPr/>
          <a:lstStyle/>
          <a:p>
            <a:r>
              <a:rPr lang="en-US" smtClean="0"/>
              <a:t>Several types of date</a:t>
            </a:r>
          </a:p>
          <a:p>
            <a:pPr lvl="1"/>
            <a:r>
              <a:rPr lang="en-US" smtClean="0"/>
              <a:t>Date of birth (9.3.2)</a:t>
            </a:r>
          </a:p>
          <a:p>
            <a:pPr lvl="1"/>
            <a:r>
              <a:rPr lang="en-US" smtClean="0"/>
              <a:t>Date of death (9.3.3)</a:t>
            </a:r>
          </a:p>
          <a:p>
            <a:pPr lvl="1"/>
            <a:r>
              <a:rPr lang="en-US" smtClean="0"/>
              <a:t>Period of activity (9.3.4)</a:t>
            </a:r>
          </a:p>
          <a:p>
            <a:r>
              <a:rPr lang="en-US" smtClean="0"/>
              <a:t>The date element is core. If it is known it should be recorded as an element</a:t>
            </a:r>
          </a:p>
          <a:p>
            <a:pPr lvl="1"/>
            <a:r>
              <a:rPr lang="en-US" smtClean="0"/>
              <a:t>This does not necessarily mean it will be recorded as part of the access point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Attributes of Person: Dates</a:t>
            </a:r>
          </a:p>
        </p:txBody>
      </p:sp>
      <p:sp>
        <p:nvSpPr>
          <p:cNvPr id="26627"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Attributes of Person: Dates</a:t>
            </a:r>
          </a:p>
        </p:txBody>
      </p:sp>
      <p:sp>
        <p:nvSpPr>
          <p:cNvPr id="27651" name="Content Placeholder 2"/>
          <p:cNvSpPr>
            <a:spLocks noGrp="1"/>
          </p:cNvSpPr>
          <p:nvPr>
            <p:ph idx="1"/>
          </p:nvPr>
        </p:nvSpPr>
        <p:spPr/>
        <p:txBody>
          <a:bodyPr/>
          <a:lstStyle/>
          <a:p>
            <a:pPr eaLnBrk="1" hangingPunct="1">
              <a:buFont typeface="Arial" charset="0"/>
              <a:buNone/>
            </a:pPr>
            <a:r>
              <a:rPr lang="en-US" sz="1800" b="1" smtClean="0"/>
              <a:t>AACR2				RDA</a:t>
            </a:r>
          </a:p>
          <a:p>
            <a:pPr eaLnBrk="1" hangingPunct="1">
              <a:buFont typeface="Arial" charset="0"/>
              <a:buNone/>
            </a:pPr>
            <a:r>
              <a:rPr lang="en-US" sz="1800" smtClean="0"/>
              <a:t>Abbreviates months		Does not abbreviate months</a:t>
            </a:r>
          </a:p>
          <a:p>
            <a:pPr eaLnBrk="1" hangingPunct="1">
              <a:buFont typeface="Arial" charset="0"/>
              <a:buNone/>
            </a:pPr>
            <a:r>
              <a:rPr lang="en-US" sz="1800" smtClean="0"/>
              <a:t>..., 15th cent.			..., active 15th century</a:t>
            </a:r>
          </a:p>
          <a:p>
            <a:pPr eaLnBrk="1" hangingPunct="1">
              <a:buFont typeface="Arial" charset="0"/>
              <a:buNone/>
            </a:pPr>
            <a:r>
              <a:rPr lang="en-US" sz="1800" smtClean="0"/>
              <a:t>..., ca. 1837-ca. 1896		..., approximately 1837-						approximately 1896</a:t>
            </a:r>
          </a:p>
          <a:p>
            <a:pPr eaLnBrk="1" hangingPunct="1">
              <a:buFont typeface="Arial" charset="0"/>
              <a:buNone/>
            </a:pPr>
            <a:r>
              <a:rPr lang="en-US" sz="1800" smtClean="0"/>
              <a:t>..., b. 1825			..., 1825-</a:t>
            </a:r>
          </a:p>
          <a:p>
            <a:pPr eaLnBrk="1" hangingPunct="1">
              <a:buFont typeface="Arial" charset="0"/>
              <a:buNone/>
            </a:pPr>
            <a:r>
              <a:rPr lang="en-US" sz="1800" smtClean="0"/>
              <a:t>..., d. 1945			..., -1945</a:t>
            </a:r>
          </a:p>
          <a:p>
            <a:pPr eaLnBrk="1" hangingPunct="1">
              <a:buFont typeface="Arial" charset="0"/>
              <a:buNone/>
            </a:pPr>
            <a:r>
              <a:rPr lang="en-US" sz="1800" smtClean="0"/>
              <a:t>..., fl. 1788-1803			..., active 1788-1803</a:t>
            </a:r>
          </a:p>
          <a:p>
            <a:pPr eaLnBrk="1" hangingPunct="1">
              <a:buFont typeface="Arial" charset="0"/>
              <a:buNone/>
            </a:pPr>
            <a:r>
              <a:rPr lang="en-US" sz="1800" smtClean="0"/>
              <a:t>No “fl.” dates in 20th century		No restriction</a:t>
            </a:r>
          </a:p>
          <a:p>
            <a:pPr eaLnBrk="1" hangingPunct="1">
              <a:buFont typeface="Arial" charset="0"/>
              <a:buNone/>
            </a:pPr>
            <a:r>
              <a:rPr lang="en-US" sz="1800" smtClean="0"/>
              <a:t>Note labels such as “born,” “died,” “active” and hyphens between dates are not prescribed in RDA, but are inherent in a given element, so only the date is recorded as part of the element. The label or hyphen is added or generated for display purposes. LC-PCC RDA practice is shown. Other practices would be possible (e.g. “born 1825” rather than “1825-”)</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400" smtClean="0"/>
              <a:t>This element is recorded in MARC 046 in the format YYYYMMDD or YYYY-MM or YYYY</a:t>
            </a:r>
          </a:p>
          <a:p>
            <a:r>
              <a:rPr lang="en-US" sz="2400" smtClean="0"/>
              <a:t>If date information is </a:t>
            </a:r>
            <a:r>
              <a:rPr lang="en-US" sz="2400"/>
              <a:t>more </a:t>
            </a:r>
            <a:r>
              <a:rPr lang="en-US" sz="2400" smtClean="0"/>
              <a:t>complex, </a:t>
            </a:r>
            <a:r>
              <a:rPr lang="en-US" sz="2400"/>
              <a:t>use EDTF </a:t>
            </a:r>
            <a:r>
              <a:rPr lang="en-US" sz="2400" smtClean="0"/>
              <a:t>format</a:t>
            </a:r>
            <a:br>
              <a:rPr lang="en-US" sz="2400" smtClean="0"/>
            </a:br>
            <a:r>
              <a:rPr lang="en-US" sz="2400" smtClean="0"/>
              <a:t>http</a:t>
            </a:r>
            <a:r>
              <a:rPr lang="en-US" sz="2400"/>
              <a:t>://www.loc.gov/standards/datetime/</a:t>
            </a:r>
            <a:endParaRPr lang="en-US" sz="2400" smtClean="0"/>
          </a:p>
          <a:p>
            <a:r>
              <a:rPr lang="en-US" sz="2400" smtClean="0"/>
              <a:t>Birth date is recorded in $f; death date in $g</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800" smtClean="0"/>
              <a:t>Because these are core elements, if known they must be recorded as elements in 046 or in 100 as part of the authorized access point, or both.</a:t>
            </a:r>
          </a:p>
          <a:p>
            <a:r>
              <a:rPr lang="en-US" sz="2800" smtClean="0"/>
              <a:t>Add dates to the authorized access point when establishing a name if they are known but generally do not add to already established forms.</a:t>
            </a:r>
          </a:p>
          <a:p>
            <a:r>
              <a:rPr lang="en-US" sz="2800" smtClean="0"/>
              <a:t>According to Wikipedia, Octavio Paz was born March 31, 1914 and died April 19, 1998.</a:t>
            </a:r>
            <a:endParaRPr lang="en-US" sz="2400"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732878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p:txBody>
          <a:bodyPr/>
          <a:lstStyle/>
          <a:p>
            <a:r>
              <a:rPr lang="en-US" smtClean="0"/>
              <a:t>9.5.1.1: A fuller form of name is the full form of a part of a name represented only by an initial or abbreviation in the form chosen as the preferred name, or a part of the name not included in the form chosen as the preferred name.</a:t>
            </a:r>
          </a:p>
          <a:p>
            <a:r>
              <a:rPr lang="en-US" smtClean="0"/>
              <a:t>Unlike dates, fuller form is core only if needed to distinguish one person from another with the same name.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p:txBody>
          <a:bodyPr/>
          <a:lstStyle/>
          <a:p>
            <a:r>
              <a:rPr lang="en-US" dirty="0" smtClean="0"/>
              <a:t>Caution: fuller forms may expand initials or abbreviations.</a:t>
            </a:r>
            <a:endParaRPr lang="en-US" dirty="0"/>
          </a:p>
          <a:p>
            <a:pPr lvl="1"/>
            <a:r>
              <a:rPr lang="en-US" dirty="0" smtClean="0"/>
              <a:t>William </a:t>
            </a:r>
            <a:r>
              <a:rPr lang="en-US" smtClean="0"/>
              <a:t>may be </a:t>
            </a:r>
            <a:r>
              <a:rPr lang="en-US" dirty="0" smtClean="0"/>
              <a:t>a fuller form of “Wm.”</a:t>
            </a:r>
          </a:p>
          <a:p>
            <a:pPr lvl="1"/>
            <a:r>
              <a:rPr lang="en-US" dirty="0" smtClean="0"/>
              <a:t>George may be a fuller form of “G.”</a:t>
            </a:r>
          </a:p>
          <a:p>
            <a:r>
              <a:rPr lang="en-US" dirty="0" smtClean="0"/>
              <a:t>Fuller forms are </a:t>
            </a:r>
            <a:r>
              <a:rPr lang="en-US" i="1" dirty="0" smtClean="0"/>
              <a:t>not</a:t>
            </a:r>
            <a:r>
              <a:rPr lang="en-US" dirty="0" smtClean="0"/>
              <a:t> longer forms of </a:t>
            </a:r>
            <a:r>
              <a:rPr lang="en-US" i="1" dirty="0" smtClean="0"/>
              <a:t>different </a:t>
            </a:r>
            <a:r>
              <a:rPr lang="en-US" dirty="0" smtClean="0"/>
              <a:t>names such as nicknames.</a:t>
            </a:r>
          </a:p>
          <a:p>
            <a:pPr lvl="1"/>
            <a:r>
              <a:rPr lang="en-US" dirty="0" smtClean="0"/>
              <a:t>Albert is </a:t>
            </a:r>
            <a:r>
              <a:rPr lang="en-US" i="1" dirty="0" smtClean="0"/>
              <a:t>not</a:t>
            </a:r>
            <a:r>
              <a:rPr lang="en-US" dirty="0" smtClean="0"/>
              <a:t> a fuller form of “Al”</a:t>
            </a:r>
          </a:p>
          <a:p>
            <a:pPr lvl="1"/>
            <a:r>
              <a:rPr lang="en-US" dirty="0" smtClean="0"/>
              <a:t>Christopher is </a:t>
            </a:r>
            <a:r>
              <a:rPr lang="en-US" i="1" dirty="0" smtClean="0"/>
              <a:t>not</a:t>
            </a:r>
            <a:r>
              <a:rPr lang="en-US" dirty="0" smtClean="0"/>
              <a:t> a fuller form of “Chris”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3475556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Fuller form is recorded in $q of a MARC authorities 378 field.</a:t>
            </a:r>
          </a:p>
          <a:p>
            <a:r>
              <a:rPr lang="en-US" smtClean="0"/>
              <a:t>It may also appear in the authorized access point in subfield $q.</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Octavio Paz’s surname sometimes appears as Paz Lozano, as seen in the Wikipedia article. This is a fuller form of the surname Paz.</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439296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Person: Gender</a:t>
            </a:r>
          </a:p>
        </p:txBody>
      </p:sp>
      <p:sp>
        <p:nvSpPr>
          <p:cNvPr id="31747" name="Content Placeholder 2"/>
          <p:cNvSpPr>
            <a:spLocks noGrp="1"/>
          </p:cNvSpPr>
          <p:nvPr>
            <p:ph idx="1"/>
          </p:nvPr>
        </p:nvSpPr>
        <p:spPr/>
        <p:txBody>
          <a:bodyPr/>
          <a:lstStyle/>
          <a:p>
            <a:r>
              <a:rPr lang="en-US" sz="2800" smtClean="0"/>
              <a:t>9.7. Gender is recorded using one of these words:</a:t>
            </a:r>
          </a:p>
          <a:p>
            <a:pPr lvl="1"/>
            <a:r>
              <a:rPr lang="en-US" smtClean="0"/>
              <a:t>male</a:t>
            </a:r>
          </a:p>
          <a:p>
            <a:pPr lvl="1"/>
            <a:r>
              <a:rPr lang="en-US" smtClean="0"/>
              <a:t>female</a:t>
            </a:r>
          </a:p>
          <a:p>
            <a:pPr lvl="1"/>
            <a:r>
              <a:rPr lang="en-US" smtClean="0"/>
              <a:t>not known</a:t>
            </a:r>
          </a:p>
          <a:p>
            <a:r>
              <a:rPr lang="en-US" sz="2800" smtClean="0"/>
              <a:t>This attribute is not core, but may be recorded</a:t>
            </a:r>
          </a:p>
          <a:p>
            <a:r>
              <a:rPr lang="en-US" sz="2800" smtClean="0"/>
              <a:t>In the MARC authority record, gender is recorded in 375</a:t>
            </a:r>
          </a:p>
          <a:p>
            <a:r>
              <a:rPr lang="en-US" sz="2800" smtClean="0"/>
              <a:t>Octavio Paz’s gender is “male”.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Persons: Definition</a:t>
            </a:r>
          </a:p>
        </p:txBody>
      </p:sp>
      <p:sp>
        <p:nvSpPr>
          <p:cNvPr id="17411" name="Content Placeholder 2"/>
          <p:cNvSpPr>
            <a:spLocks noGrp="1"/>
          </p:cNvSpPr>
          <p:nvPr>
            <p:ph idx="1"/>
          </p:nvPr>
        </p:nvSpPr>
        <p:spPr/>
        <p:txBody>
          <a:bodyPr/>
          <a:lstStyle/>
          <a:p>
            <a:r>
              <a:rPr lang="en-US" smtClean="0"/>
              <a:t>8.1.2. The term person refers to an individual or an identity established by an individual (either alone or in collaboration with one or more other individuals).</a:t>
            </a:r>
          </a:p>
          <a:p>
            <a:r>
              <a:rPr lang="en-US" smtClean="0"/>
              <a:t>This definition includes fictitious entities (RDA 9.0 makes this explicit) and non-human entities such as named animals.</a:t>
            </a:r>
          </a:p>
          <a:p>
            <a:r>
              <a:rPr lang="en-US" smtClean="0"/>
              <a:t>This is a broader definition than AACR2.</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Person: Place</a:t>
            </a:r>
          </a:p>
        </p:txBody>
      </p:sp>
      <p:sp>
        <p:nvSpPr>
          <p:cNvPr id="32771" name="Content Placeholder 2"/>
          <p:cNvSpPr>
            <a:spLocks noGrp="1"/>
          </p:cNvSpPr>
          <p:nvPr>
            <p:ph idx="1"/>
          </p:nvPr>
        </p:nvSpPr>
        <p:spPr/>
        <p:txBody>
          <a:bodyPr/>
          <a:lstStyle/>
          <a:p>
            <a:r>
              <a:rPr lang="en-US" smtClean="0"/>
              <a:t>Place elements</a:t>
            </a:r>
          </a:p>
          <a:p>
            <a:pPr lvl="1"/>
            <a:r>
              <a:rPr lang="en-US" smtClean="0"/>
              <a:t>9.8 (place of birth); </a:t>
            </a:r>
          </a:p>
          <a:p>
            <a:pPr lvl="1"/>
            <a:r>
              <a:rPr lang="en-US" smtClean="0"/>
              <a:t>9.9 (place of death);</a:t>
            </a:r>
          </a:p>
          <a:p>
            <a:pPr lvl="1"/>
            <a:r>
              <a:rPr lang="en-US" smtClean="0"/>
              <a:t>9.10 (country associated with the person);</a:t>
            </a:r>
          </a:p>
          <a:p>
            <a:pPr lvl="1"/>
            <a:r>
              <a:rPr lang="en-US" smtClean="0"/>
              <a:t>9.11 (place of residence)</a:t>
            </a:r>
          </a:p>
          <a:p>
            <a:r>
              <a:rPr lang="en-US" smtClean="0"/>
              <a:t>The place elements are not core, but may be recorded.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Recording the Place Attribute</a:t>
            </a:r>
          </a:p>
        </p:txBody>
      </p:sp>
      <p:sp>
        <p:nvSpPr>
          <p:cNvPr id="33795" name="Content Placeholder 2"/>
          <p:cNvSpPr>
            <a:spLocks noGrp="1"/>
          </p:cNvSpPr>
          <p:nvPr>
            <p:ph idx="1"/>
          </p:nvPr>
        </p:nvSpPr>
        <p:spPr/>
        <p:txBody>
          <a:bodyPr/>
          <a:lstStyle/>
          <a:p>
            <a:endParaRPr lang="en-US" smtClean="0"/>
          </a:p>
          <a:p>
            <a:r>
              <a:rPr lang="en-US" smtClean="0"/>
              <a:t>Place is recorded in MARC 370</a:t>
            </a:r>
          </a:p>
          <a:p>
            <a:pPr lvl="1"/>
            <a:r>
              <a:rPr lang="en-US" smtClean="0"/>
              <a:t>Place of birth $a</a:t>
            </a:r>
          </a:p>
          <a:p>
            <a:pPr lvl="1"/>
            <a:r>
              <a:rPr lang="en-US" smtClean="0"/>
              <a:t>Place of death $b</a:t>
            </a:r>
          </a:p>
          <a:p>
            <a:pPr lvl="1"/>
            <a:r>
              <a:rPr lang="en-US" smtClean="0"/>
              <a:t>Associated country $c</a:t>
            </a:r>
          </a:p>
          <a:p>
            <a:pPr lvl="1"/>
            <a:r>
              <a:rPr lang="en-US" smtClean="0"/>
              <a:t>Place of residence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mtClean="0"/>
              <a:t>The form of the place name is governed by RDA Chapter 16.</a:t>
            </a:r>
          </a:p>
          <a:p>
            <a:r>
              <a:rPr lang="en-US" smtClean="0"/>
              <a:t>Authorized access points for jurisdictional place names are generally formed as in AACR2, e.g. “Paris (France)” However:</a:t>
            </a:r>
          </a:p>
          <a:p>
            <a:r>
              <a:rPr lang="en-US" smtClean="0"/>
              <a:t>16.2.2.4. “If the place name is being used to record ... a place associated with a person ... precede the name of the larger place by a comma.” -- e.g. “Paris, France”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Recording the Place Attribute</a:t>
            </a:r>
          </a:p>
        </p:txBody>
      </p:sp>
      <p:sp>
        <p:nvSpPr>
          <p:cNvPr id="35843" name="Content Placeholder 2"/>
          <p:cNvSpPr>
            <a:spLocks noGrp="1"/>
          </p:cNvSpPr>
          <p:nvPr>
            <p:ph idx="1"/>
          </p:nvPr>
        </p:nvSpPr>
        <p:spPr/>
        <p:txBody>
          <a:bodyPr/>
          <a:lstStyle/>
          <a:p>
            <a:r>
              <a:rPr lang="en-US" smtClean="0"/>
              <a:t>Abbreviations. 9.8-11 all say: “Abbreviate the names of countries, states, provinces, territories, etc., as instructed in appendix B (B.11), as applicable.”</a:t>
            </a:r>
          </a:p>
          <a:p>
            <a:r>
              <a:rPr lang="en-US" smtClean="0"/>
              <a:t>So when recording this attribute for a person, use, e.g., “U.S.”, not “United States.”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Exercise: </a:t>
            </a:r>
            <a:br>
              <a:rPr lang="en-US" smtClean="0"/>
            </a:br>
            <a:r>
              <a:rPr lang="en-US" smtClean="0"/>
              <a:t>Recording the Place Attribute</a:t>
            </a:r>
          </a:p>
        </p:txBody>
      </p:sp>
      <p:sp>
        <p:nvSpPr>
          <p:cNvPr id="36867" name="Content Placeholder 2"/>
          <p:cNvSpPr>
            <a:spLocks noGrp="1"/>
          </p:cNvSpPr>
          <p:nvPr>
            <p:ph idx="1"/>
          </p:nvPr>
        </p:nvSpPr>
        <p:spPr/>
        <p:txBody>
          <a:bodyPr/>
          <a:lstStyle/>
          <a:p>
            <a:r>
              <a:rPr lang="en-US" dirty="0" smtClean="0"/>
              <a:t>These RDA forms are all found in the authority file. What form would you use to record the attribute for a person?</a:t>
            </a:r>
          </a:p>
          <a:p>
            <a:pPr>
              <a:buFont typeface="Arial" charset="0"/>
              <a:buNone/>
            </a:pPr>
            <a:r>
              <a:rPr lang="en-US" dirty="0" smtClean="0"/>
              <a:t>	London (England)		Mexico City (Mexico)</a:t>
            </a:r>
          </a:p>
          <a:p>
            <a:pPr>
              <a:buFont typeface="Arial" charset="0"/>
              <a:buNone/>
            </a:pPr>
            <a:r>
              <a:rPr lang="en-US" dirty="0" smtClean="0"/>
              <a:t>	Austin (Tex.)			Ontario (Calif.)</a:t>
            </a:r>
          </a:p>
          <a:p>
            <a:pPr>
              <a:buFont typeface="Arial" charset="0"/>
              <a:buNone/>
            </a:pPr>
            <a:r>
              <a:rPr lang="en-US" dirty="0" smtClean="0"/>
              <a:t>	Arizona				District of Columbia</a:t>
            </a:r>
          </a:p>
          <a:p>
            <a:pPr>
              <a:buFont typeface="Arial" charset="0"/>
              <a:buNone/>
            </a:pPr>
            <a:r>
              <a:rPr lang="en-US" dirty="0" smtClean="0"/>
              <a:t>	United States			Auckland (N.Z.)</a:t>
            </a:r>
          </a:p>
          <a:p>
            <a:pPr>
              <a:buFont typeface="Arial" charset="0"/>
              <a:buNone/>
            </a:pPr>
            <a:r>
              <a:rPr lang="en-US" dirty="0" smtClean="0"/>
              <a:t>	France				Puerto Rico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a:t>
            </a:r>
          </a:p>
        </p:txBody>
      </p:sp>
      <p:sp>
        <p:nvSpPr>
          <p:cNvPr id="37891" name="Content Placeholder 2"/>
          <p:cNvSpPr>
            <a:spLocks noGrp="1"/>
          </p:cNvSpPr>
          <p:nvPr>
            <p:ph idx="1"/>
          </p:nvPr>
        </p:nvSpPr>
        <p:spPr/>
        <p:txBody>
          <a:bodyPr/>
          <a:lstStyle/>
          <a:p>
            <a:pPr>
              <a:buFont typeface="Arial" charset="0"/>
              <a:buNone/>
            </a:pPr>
            <a:r>
              <a:rPr lang="en-US" sz="2400" dirty="0" smtClean="0"/>
              <a:t>370  $a London, England		[birthplace]	</a:t>
            </a:r>
          </a:p>
          <a:p>
            <a:pPr>
              <a:buFont typeface="Arial" charset="0"/>
              <a:buNone/>
            </a:pPr>
            <a:r>
              <a:rPr lang="en-US" sz="2400" dirty="0" smtClean="0"/>
              <a:t>370  $b Mexico City, Mexico 		[death place]</a:t>
            </a:r>
          </a:p>
          <a:p>
            <a:pPr>
              <a:buFont typeface="Arial" charset="0"/>
              <a:buNone/>
            </a:pPr>
            <a:r>
              <a:rPr lang="en-US" sz="2400" dirty="0" smtClean="0"/>
              <a:t>370  $e Austin, Tex. 			[place of residence]	</a:t>
            </a:r>
          </a:p>
          <a:p>
            <a:pPr>
              <a:buFont typeface="Arial" charset="0"/>
              <a:buNone/>
            </a:pPr>
            <a:r>
              <a:rPr lang="en-US" sz="2400" dirty="0" smtClean="0"/>
              <a:t>370  $f Ontario, Calif. 			[other associated place]</a:t>
            </a:r>
          </a:p>
          <a:p>
            <a:pPr>
              <a:buFont typeface="Arial" charset="0"/>
              <a:buNone/>
            </a:pPr>
            <a:r>
              <a:rPr lang="en-US" sz="2400" dirty="0" smtClean="0"/>
              <a:t>370  $a Ariz. 				[birthplace]</a:t>
            </a:r>
          </a:p>
          <a:p>
            <a:pPr>
              <a:buFont typeface="Arial" charset="0"/>
              <a:buNone/>
            </a:pPr>
            <a:r>
              <a:rPr lang="en-US" sz="2400" dirty="0" smtClean="0"/>
              <a:t>370  $b D.C. 				[death place]</a:t>
            </a:r>
          </a:p>
          <a:p>
            <a:pPr>
              <a:buFont typeface="Arial" charset="0"/>
              <a:buNone/>
            </a:pPr>
            <a:r>
              <a:rPr lang="en-US" sz="2400" dirty="0" smtClean="0"/>
              <a:t>370  $b U.S.				[death place]</a:t>
            </a:r>
          </a:p>
          <a:p>
            <a:pPr>
              <a:buFont typeface="Arial" charset="0"/>
              <a:buNone/>
            </a:pPr>
            <a:r>
              <a:rPr lang="en-US" sz="2400" dirty="0" smtClean="0"/>
              <a:t>370  $a Auckland, N.Z. $b P.R. $c France</a:t>
            </a:r>
          </a:p>
          <a:p>
            <a:pPr>
              <a:buFont typeface="Arial" charset="0"/>
              <a:buNone/>
            </a:pPr>
            <a:r>
              <a:rPr lang="en-US" sz="2400" dirty="0" smtClean="0"/>
              <a:t>		[birthplace, death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 LCSH</a:t>
            </a:r>
          </a:p>
        </p:txBody>
      </p:sp>
      <p:sp>
        <p:nvSpPr>
          <p:cNvPr id="37891" name="Content Placeholder 2"/>
          <p:cNvSpPr>
            <a:spLocks noGrp="1"/>
          </p:cNvSpPr>
          <p:nvPr>
            <p:ph idx="1"/>
          </p:nvPr>
        </p:nvSpPr>
        <p:spPr/>
        <p:txBody>
          <a:bodyPr/>
          <a:lstStyle/>
          <a:p>
            <a:pPr>
              <a:buFont typeface="Arial" charset="0"/>
              <a:buNone/>
            </a:pPr>
            <a:r>
              <a:rPr lang="en-US" sz="2400" smtClean="0"/>
              <a:t>Place names can also be drawn from LCSH. If so, record them exactly as found and include $2 lcsh.</a:t>
            </a:r>
          </a:p>
          <a:p>
            <a:pPr>
              <a:buFont typeface="Arial" charset="0"/>
              <a:buNone/>
            </a:pPr>
            <a:endParaRPr lang="en-US" sz="2400" smtClean="0"/>
          </a:p>
          <a:p>
            <a:pPr lvl="1">
              <a:buNone/>
            </a:pPr>
            <a:r>
              <a:rPr lang="en-US" sz="2000" smtClean="0"/>
              <a:t>370  $a Cache Valley (Utah and Idaho) $2 lcsh	[birthplace]	</a:t>
            </a:r>
          </a:p>
          <a:p>
            <a:pPr lvl="1">
              <a:buNone/>
            </a:pPr>
            <a:r>
              <a:rPr lang="en-US" sz="2000" smtClean="0"/>
              <a:t>370  $b Pompeii (Extinct city) $2 lcsh		[death place]</a:t>
            </a:r>
          </a:p>
          <a:p>
            <a:pPr lvl="1">
              <a:buNone/>
            </a:pPr>
            <a:r>
              <a:rPr lang="en-US" sz="2000" smtClean="0"/>
              <a:t>370  $e Tahoe, Lake (Calif. and Nev.) $2 lcsh	[place of residence]	</a:t>
            </a:r>
          </a:p>
          <a:p>
            <a:pPr>
              <a:buFont typeface="Arial" charset="0"/>
              <a:buNone/>
            </a:pPr>
            <a:r>
              <a:rPr lang="en-US" sz="2400" smtClean="0"/>
              <a:t>Do not mix NACO AF terms and LCSH terms in the same 370 field. If you need to use both, record them in separate fields.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3814833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endParaRPr lang="en-US" smtClean="0"/>
          </a:p>
          <a:p>
            <a:r>
              <a:rPr lang="en-US" smtClean="0"/>
              <a:t>Octavio Paz was born and died in Mexico City. He lived parts of his life in Spain, the United States, and India.</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Person: Affiliation</a:t>
            </a:r>
          </a:p>
        </p:txBody>
      </p:sp>
      <p:sp>
        <p:nvSpPr>
          <p:cNvPr id="39939" name="Content Placeholder 2"/>
          <p:cNvSpPr>
            <a:spLocks noGrp="1"/>
          </p:cNvSpPr>
          <p:nvPr>
            <p:ph idx="1"/>
          </p:nvPr>
        </p:nvSpPr>
        <p:spPr/>
        <p:txBody>
          <a:bodyPr/>
          <a:lstStyle/>
          <a:p>
            <a:r>
              <a:rPr lang="en-US" smtClean="0"/>
              <a:t>9.13.1.1. An affiliation is a group with which a person is affiliated or has been affiliated through employment, membership, cultural identity, etc. This element is not core.</a:t>
            </a:r>
          </a:p>
          <a:p>
            <a:r>
              <a:rPr lang="en-US" smtClean="0"/>
              <a:t>Affiliation is recorded in MARC 373.</a:t>
            </a:r>
          </a:p>
          <a:p>
            <a:r>
              <a:rPr lang="en-US" smtClean="0"/>
              <a:t>Octavio Paz taught at Cambridge University, the University of Texas, and Harvard.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Person: Language</a:t>
            </a:r>
          </a:p>
        </p:txBody>
      </p:sp>
      <p:sp>
        <p:nvSpPr>
          <p:cNvPr id="40963" name="Content Placeholder 2"/>
          <p:cNvSpPr>
            <a:spLocks noGrp="1"/>
          </p:cNvSpPr>
          <p:nvPr>
            <p:ph idx="1"/>
          </p:nvPr>
        </p:nvSpPr>
        <p:spPr/>
        <p:txBody>
          <a:bodyPr/>
          <a:lstStyle/>
          <a:p>
            <a:r>
              <a:rPr lang="en-US" smtClean="0"/>
              <a:t>9.14. Language of the person is a language a person uses when writing for publication, broadcasting, etc.</a:t>
            </a:r>
          </a:p>
          <a:p>
            <a:r>
              <a:rPr lang="en-US" smtClean="0"/>
              <a:t>Recorded in MARC 377, using the MARC language codes</a:t>
            </a:r>
          </a:p>
          <a:p>
            <a:r>
              <a:rPr lang="en-US" smtClean="0"/>
              <a:t>Octavio Paz spoke and wrote in Spanish</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Non-traditional person</a:t>
            </a:r>
            <a:endParaRPr lang="en-US"/>
          </a:p>
        </p:txBody>
      </p:sp>
      <p:sp>
        <p:nvSpPr>
          <p:cNvPr id="3" name="Content Placeholder 2"/>
          <p:cNvSpPr>
            <a:spLocks noGrp="1"/>
          </p:cNvSpPr>
          <p:nvPr>
            <p:ph idx="1"/>
          </p:nvPr>
        </p:nvSpPr>
        <p:spPr>
          <a:xfrm>
            <a:off x="457200" y="1295400"/>
            <a:ext cx="8229600" cy="3124201"/>
          </a:xfrm>
          <a:ln>
            <a:solidFill>
              <a:schemeClr val="tx1"/>
            </a:solidFill>
          </a:ln>
        </p:spPr>
        <p:txBody>
          <a:bodyPr/>
          <a:lstStyle/>
          <a:p>
            <a:pPr marL="0" indent="0">
              <a:buNone/>
            </a:pPr>
            <a:r>
              <a:rPr lang="en-US" sz="1600" smtClean="0"/>
              <a:t>Authority record</a:t>
            </a:r>
          </a:p>
          <a:p>
            <a:pPr marL="0" indent="0">
              <a:buNone/>
            </a:pPr>
            <a:r>
              <a:rPr lang="en-US" sz="1600" smtClean="0"/>
              <a:t>046</a:t>
            </a:r>
            <a:r>
              <a:rPr lang="en-US" sz="1600"/>
              <a:t>	‡f 1976~ ‡g 2003-12-12 ‡2 edtf</a:t>
            </a:r>
          </a:p>
          <a:p>
            <a:pPr marL="0" indent="0">
              <a:buNone/>
            </a:pPr>
            <a:r>
              <a:rPr lang="en-US" sz="1600"/>
              <a:t>100 0	‡a </a:t>
            </a:r>
            <a:r>
              <a:rPr lang="en-US" sz="1600" smtClean="0"/>
              <a:t>Keiko</a:t>
            </a:r>
            <a:r>
              <a:rPr lang="en-US" sz="1600" smtClean="0"/>
              <a:t>, </a:t>
            </a:r>
            <a:r>
              <a:rPr lang="en-US" sz="1600" smtClean="0"/>
              <a:t>‡d </a:t>
            </a:r>
            <a:r>
              <a:rPr lang="en-US" sz="1600"/>
              <a:t>approximately </a:t>
            </a:r>
            <a:r>
              <a:rPr lang="en-US" sz="1600" smtClean="0"/>
              <a:t>1976-2003</a:t>
            </a:r>
          </a:p>
          <a:p>
            <a:pPr marL="0" indent="0">
              <a:buNone/>
            </a:pPr>
            <a:r>
              <a:rPr lang="en-US" sz="1600" smtClean="0"/>
              <a:t>368	‡c Orca whale</a:t>
            </a:r>
            <a:endParaRPr lang="en-US" sz="1600"/>
          </a:p>
          <a:p>
            <a:pPr marL="0" indent="0">
              <a:buNone/>
            </a:pPr>
            <a:r>
              <a:rPr lang="en-US" sz="1600"/>
              <a:t>373	‡a </a:t>
            </a:r>
            <a:r>
              <a:rPr lang="en-US" sz="1600" smtClean="0"/>
              <a:t>Marineland (Ont.)</a:t>
            </a:r>
            <a:endParaRPr lang="en-US" sz="1600"/>
          </a:p>
          <a:p>
            <a:pPr marL="0" indent="0">
              <a:buNone/>
            </a:pPr>
            <a:r>
              <a:rPr lang="en-US" sz="1600"/>
              <a:t>374	‡a Actor</a:t>
            </a:r>
          </a:p>
          <a:p>
            <a:pPr marL="0" indent="0">
              <a:buNone/>
            </a:pPr>
            <a:r>
              <a:rPr lang="en-US" sz="1600"/>
              <a:t>375	‡a male</a:t>
            </a:r>
          </a:p>
          <a:p>
            <a:pPr marL="0" indent="0">
              <a:buNone/>
            </a:pPr>
            <a:r>
              <a:rPr lang="en-US" sz="1600"/>
              <a:t>670	‡a Free Willy, 1993: ‡b credits (Keiko as Willy)</a:t>
            </a:r>
          </a:p>
          <a:p>
            <a:pPr marL="0" indent="0">
              <a:buNone/>
            </a:pPr>
            <a:r>
              <a:rPr lang="en-US" sz="1600"/>
              <a:t>670	‡a Wikipedia, 3 August 2011 ‡b (Keiko; born approximately 1976, died December 12, 2003; male orca actor who starred in the film Free Willy; captured near Iceland in 1979, later sold to Marineland in Ontario; performed in parks in North </a:t>
            </a:r>
            <a:r>
              <a:rPr lang="en-US" sz="1600" smtClean="0"/>
              <a:t>America)</a:t>
            </a:r>
            <a:endParaRPr lang="en-US"/>
          </a:p>
        </p:txBody>
      </p:sp>
      <p:sp>
        <p:nvSpPr>
          <p:cNvPr id="4" name="Content Placeholder 2"/>
          <p:cNvSpPr txBox="1">
            <a:spLocks/>
          </p:cNvSpPr>
          <p:nvPr/>
        </p:nvSpPr>
        <p:spPr bwMode="auto">
          <a:xfrm>
            <a:off x="457200" y="4572000"/>
            <a:ext cx="8229600" cy="1401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smtClean="0"/>
              <a:t>Abbreviated bibliographic record</a:t>
            </a:r>
          </a:p>
          <a:p>
            <a:pPr marL="0" indent="0">
              <a:buFont typeface="Arial" charset="0"/>
              <a:buNone/>
            </a:pPr>
            <a:r>
              <a:rPr lang="en-US" sz="1600" smtClean="0"/>
              <a:t>245 00	‡a Free Willy / ‡c Warner Bros. in association with Le Studio Canal+, Regency Enterprises and Alcor Films.</a:t>
            </a:r>
          </a:p>
          <a:p>
            <a:pPr marL="0" indent="0">
              <a:buFont typeface="Arial" charset="0"/>
              <a:buNone/>
            </a:pPr>
            <a:r>
              <a:rPr lang="en-US" sz="1600" smtClean="0"/>
              <a:t>…</a:t>
            </a:r>
          </a:p>
          <a:p>
            <a:pPr marL="0" indent="0">
              <a:buFont typeface="Arial" charset="0"/>
              <a:buNone/>
            </a:pPr>
            <a:r>
              <a:rPr lang="en-US" sz="1600" smtClean="0"/>
              <a:t>700 0	‡a </a:t>
            </a:r>
            <a:r>
              <a:rPr lang="en-US" sz="1600" smtClean="0"/>
              <a:t>Keiko</a:t>
            </a:r>
            <a:r>
              <a:rPr lang="en-US" sz="1600" smtClean="0"/>
              <a:t>, </a:t>
            </a:r>
            <a:r>
              <a:rPr lang="en-US" sz="1600" smtClean="0"/>
              <a:t>‡d </a:t>
            </a:r>
            <a:r>
              <a:rPr lang="en-US" sz="1600" smtClean="0"/>
              <a:t>approximately 1976-2003, ‡e actor.</a:t>
            </a:r>
          </a:p>
          <a:p>
            <a:pPr marL="0" indent="0">
              <a:buFont typeface="Arial" charset="0"/>
              <a:buNone/>
            </a:pPr>
            <a:r>
              <a:rPr lang="en-US" sz="1600" smtClean="0"/>
              <a:t> </a:t>
            </a:r>
          </a:p>
          <a:p>
            <a:pPr marL="0" indent="0">
              <a:buFont typeface="Arial" charset="0"/>
              <a:buNone/>
            </a:pPr>
            <a:endParaRPr lang="en-US"/>
          </a:p>
        </p:txBody>
      </p:sp>
      <p:sp>
        <p:nvSpPr>
          <p:cNvPr id="5" name="Footer Placeholder 4"/>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1299440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Person: Field of Activity/Occupation</a:t>
            </a:r>
          </a:p>
        </p:txBody>
      </p:sp>
      <p:sp>
        <p:nvSpPr>
          <p:cNvPr id="41987" name="Content Placeholder 2"/>
          <p:cNvSpPr>
            <a:spLocks noGrp="1"/>
          </p:cNvSpPr>
          <p:nvPr>
            <p:ph idx="1"/>
          </p:nvPr>
        </p:nvSpPr>
        <p:spPr/>
        <p:txBody>
          <a:bodyPr/>
          <a:lstStyle/>
          <a:p>
            <a:r>
              <a:rPr lang="en-US" sz="2800" smtClean="0"/>
              <a:t>Field of Activity and Occupation are separate elements.</a:t>
            </a:r>
          </a:p>
          <a:p>
            <a:r>
              <a:rPr lang="en-US" sz="2800" smtClean="0"/>
              <a:t>9.15.1.1. Field of activity of the person is a field of endeavour, area of expertise, etc., in which a person is engaged or was engaged.</a:t>
            </a:r>
          </a:p>
          <a:p>
            <a:r>
              <a:rPr lang="en-US" sz="2800" smtClean="0"/>
              <a:t>9.16.1.1. Profession or occupation is a profession or occupation in which a person works or has worked.</a:t>
            </a:r>
          </a:p>
          <a:p>
            <a:r>
              <a:rPr lang="en-US" sz="2800" smtClean="0"/>
              <a:t>Field of Activity: MARC 372</a:t>
            </a:r>
          </a:p>
          <a:p>
            <a:r>
              <a:rPr lang="en-US" sz="2800" smtClean="0"/>
              <a:t>Occupation: MARC 374</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9.17. Information pertaining to the life or history of the person. This element is not core</a:t>
            </a:r>
          </a:p>
          <a:p>
            <a:r>
              <a:rPr lang="en-US" smtClean="0"/>
              <a:t>Record a </a:t>
            </a:r>
            <a:r>
              <a:rPr lang="en-US" i="1" smtClean="0"/>
              <a:t>brief</a:t>
            </a:r>
            <a:r>
              <a:rPr lang="en-US" smtClean="0"/>
              <a:t> statement about the person. This is entirely free text, in your own words, based on all the sources you have consulted.</a:t>
            </a:r>
          </a:p>
          <a:p>
            <a:r>
              <a:rPr lang="en-US" smtClean="0"/>
              <a:t>Intended to be read by the public</a:t>
            </a:r>
          </a:p>
          <a:p>
            <a:r>
              <a:rPr lang="en-US" smtClean="0"/>
              <a:t>Recommended format:</a:t>
            </a:r>
          </a:p>
          <a:p>
            <a:pPr marL="457200" lvl="1" indent="0">
              <a:buNone/>
            </a:pPr>
            <a:r>
              <a:rPr lang="en-US" smtClean="0"/>
              <a:t>[Person’s name in direct order] ([dates]) was/is a [describe the person]</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4077302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p:txBody>
          <a:bodyPr/>
          <a:lstStyle/>
          <a:p>
            <a:r>
              <a:rPr lang="en-US" dirty="0" smtClean="0"/>
              <a:t>Record this element in a MARC authority 678 field, first indicator “0”.</a:t>
            </a:r>
          </a:p>
          <a:p>
            <a:pPr marL="457200" lvl="1" indent="0">
              <a:buNone/>
            </a:pPr>
            <a:endParaRPr lang="en-US" dirty="0" smtClean="0"/>
          </a:p>
          <a:p>
            <a:pPr marL="457200" lvl="1" indent="0">
              <a:buNone/>
            </a:pPr>
            <a:r>
              <a:rPr lang="en-US" dirty="0" smtClean="0"/>
              <a:t>678 0 $a Hiram S. Brown, Jr. (1909-1979) was an American film producer.</a:t>
            </a:r>
          </a:p>
          <a:p>
            <a:pPr marL="457200" lvl="1" indent="0">
              <a:buNone/>
            </a:pPr>
            <a:r>
              <a:rPr lang="en-US" dirty="0" smtClean="0"/>
              <a:t>678 0 $a Hugh </a:t>
            </a:r>
            <a:r>
              <a:rPr lang="en-US" dirty="0" err="1" smtClean="0"/>
              <a:t>Nibley</a:t>
            </a:r>
            <a:r>
              <a:rPr lang="en-US" dirty="0" smtClean="0"/>
              <a:t> (1910-2005) was a religion professor and author in Utah. He is well known for his writings on The Church of Jesus Christ of Latter-day Saints.</a:t>
            </a:r>
          </a:p>
          <a:p>
            <a:pPr marL="457200" lvl="1" indent="0">
              <a:buNone/>
            </a:pPr>
            <a:endParaRPr lang="en-US" dirty="0" smtClean="0"/>
          </a:p>
          <a:p>
            <a:pPr marL="457200" lvl="1"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4010228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32573911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pPr marL="0" indent="0">
              <a:buNone/>
            </a:pPr>
            <a:r>
              <a:rPr lang="en-US" sz="4000" smtClean="0"/>
              <a:t>Authorized Access Point is constructed using elements you have already recorded in the description</a:t>
            </a:r>
          </a:p>
          <a:p>
            <a:r>
              <a:rPr lang="en-US" sz="4000" smtClean="0"/>
              <a:t>Begin with the preferred name (9.19.1.1)</a:t>
            </a:r>
          </a:p>
          <a:p>
            <a:r>
              <a:rPr lang="en-US" sz="4000" smtClean="0"/>
              <a:t>Make required additions (9.19.1.2)</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22725506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r>
              <a:rPr lang="en-US" sz="3600" smtClean="0"/>
              <a:t>Make other additions if necessary to distinguish the new authorized access point from another (9.19.1.3-9.19.1.6)</a:t>
            </a:r>
          </a:p>
          <a:p>
            <a:r>
              <a:rPr lang="en-US" sz="3600" smtClean="0"/>
              <a:t>Most of these can also be added even if it isn’t necessary to distinguish, but consult cataloging agency’s policy (e.g. PCC)</a:t>
            </a:r>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3159471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Person (RDA 9.19.2)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person.</a:t>
            </a:r>
          </a:p>
          <a:p>
            <a:pPr lvl="1"/>
            <a:r>
              <a:rPr lang="en-US" smtClean="0"/>
              <a:t>Begin with a variant name (9.2.3)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28252260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Access Points for a Person (RDA 9.19)</a:t>
            </a:r>
            <a:endParaRPr lang="en-US"/>
          </a:p>
        </p:txBody>
      </p:sp>
      <p:sp>
        <p:nvSpPr>
          <p:cNvPr id="3" name="Content Placeholder 2"/>
          <p:cNvSpPr>
            <a:spLocks noGrp="1"/>
          </p:cNvSpPr>
          <p:nvPr>
            <p:ph idx="1"/>
          </p:nvPr>
        </p:nvSpPr>
        <p:spPr/>
        <p:txBody>
          <a:bodyPr/>
          <a:lstStyle/>
          <a:p>
            <a:endParaRPr lang="en-US" sz="3600" smtClean="0"/>
          </a:p>
          <a:p>
            <a:r>
              <a:rPr lang="en-US" sz="3600" smtClean="0"/>
              <a:t>Construct the authorized access point for Octavio Paz and any variant access points on your worksheet.</a:t>
            </a:r>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19431914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800100" lvl="2" indent="0">
              <a:buNone/>
            </a:pPr>
            <a:endParaRPr lang="en-US" smtClean="0"/>
          </a:p>
          <a:p>
            <a:pPr marL="800100" lvl="2" indent="0">
              <a:buNone/>
            </a:pPr>
            <a:r>
              <a:rPr lang="en-US" smtClean="0"/>
              <a:t>100 1 	$a Bach</a:t>
            </a:r>
            <a:r>
              <a:rPr lang="en-US"/>
              <a:t>, P. D. Q., </a:t>
            </a:r>
            <a:r>
              <a:rPr lang="en-US" smtClean="0"/>
              <a:t>$d </a:t>
            </a:r>
            <a:r>
              <a:rPr lang="en-US"/>
              <a:t>1742-1807</a:t>
            </a:r>
          </a:p>
          <a:p>
            <a:pPr marL="800100" lvl="2" indent="0">
              <a:buNone/>
            </a:pPr>
            <a:r>
              <a:rPr lang="en-US" smtClean="0"/>
              <a:t>500 1 	$w r $i </a:t>
            </a:r>
            <a:r>
              <a:rPr lang="en-US"/>
              <a:t>Real identity: </a:t>
            </a:r>
            <a:r>
              <a:rPr lang="en-US" smtClean="0"/>
              <a:t>$a </a:t>
            </a:r>
            <a:r>
              <a:rPr lang="en-US"/>
              <a:t>Schickele, </a:t>
            </a:r>
            <a:r>
              <a:rPr lang="en-US" smtClean="0"/>
              <a:t>Peter</a:t>
            </a:r>
            <a:endParaRPr lang="en-US"/>
          </a:p>
          <a:p>
            <a:pPr marL="800100" lvl="2" indent="0">
              <a:buNone/>
            </a:pPr>
            <a:endParaRPr lang="en-US" smtClean="0"/>
          </a:p>
          <a:p>
            <a:pPr marL="800100" lvl="2" indent="0">
              <a:buNone/>
            </a:pPr>
            <a:r>
              <a:rPr lang="en-US" smtClean="0"/>
              <a:t>100 1 	$a Schickele</a:t>
            </a:r>
            <a:r>
              <a:rPr lang="en-US"/>
              <a:t>, Peter</a:t>
            </a:r>
          </a:p>
          <a:p>
            <a:pPr marL="800100" lvl="2" indent="0">
              <a:buNone/>
            </a:pPr>
            <a:r>
              <a:rPr lang="en-US" smtClean="0"/>
              <a:t>500 1 	$w r $i </a:t>
            </a:r>
            <a:r>
              <a:rPr lang="en-US"/>
              <a:t>Alternate identity: </a:t>
            </a:r>
            <a:r>
              <a:rPr lang="en-US" smtClean="0"/>
              <a:t>$a </a:t>
            </a:r>
            <a:r>
              <a:rPr lang="en-US"/>
              <a:t>Bach, P. D. Q., </a:t>
            </a:r>
            <a:r>
              <a:rPr lang="en-US" smtClean="0"/>
              <a:t>$d 1742-1807</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291817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Core Elements</a:t>
            </a:r>
            <a:endParaRPr lang="en-US"/>
          </a:p>
        </p:txBody>
      </p:sp>
      <p:sp>
        <p:nvSpPr>
          <p:cNvPr id="3" name="Content Placeholder 2"/>
          <p:cNvSpPr>
            <a:spLocks noGrp="1"/>
          </p:cNvSpPr>
          <p:nvPr>
            <p:ph idx="1"/>
          </p:nvPr>
        </p:nvSpPr>
        <p:spPr/>
        <p:txBody>
          <a:bodyPr/>
          <a:lstStyle/>
          <a:p>
            <a:r>
              <a:rPr lang="en-US" smtClean="0"/>
              <a:t>Preferred name</a:t>
            </a:r>
          </a:p>
          <a:p>
            <a:r>
              <a:rPr lang="en-US" smtClean="0"/>
              <a:t>Certain titles</a:t>
            </a:r>
          </a:p>
          <a:p>
            <a:r>
              <a:rPr lang="en-US" smtClean="0"/>
              <a:t>Date of birth and death</a:t>
            </a:r>
          </a:p>
          <a:p>
            <a:r>
              <a:rPr lang="en-US" smtClean="0"/>
              <a:t>Other designation associated with the person</a:t>
            </a:r>
          </a:p>
          <a:p>
            <a:r>
              <a:rPr lang="en-US" smtClean="0"/>
              <a:t>Profession or occupation if the name does not convey the idea of a person</a:t>
            </a:r>
          </a:p>
          <a:p>
            <a:r>
              <a:rPr lang="en-US" smtClean="0"/>
              <a:t>Identifier</a:t>
            </a:r>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4978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100 1 	$a Nibley</a:t>
            </a:r>
            <a:r>
              <a:rPr lang="en-US"/>
              <a:t>, Hugh, </a:t>
            </a:r>
            <a:r>
              <a:rPr lang="en-US" smtClean="0"/>
              <a:t>$d </a:t>
            </a:r>
            <a:r>
              <a:rPr lang="en-US"/>
              <a:t>1910-2005</a:t>
            </a:r>
          </a:p>
          <a:p>
            <a:pPr lvl="2">
              <a:buNone/>
            </a:pPr>
            <a:r>
              <a:rPr lang="en-US" smtClean="0"/>
              <a:t>500 3 	$ </a:t>
            </a:r>
            <a:r>
              <a:rPr lang="en-US"/>
              <a:t>w </a:t>
            </a:r>
            <a:r>
              <a:rPr lang="en-US" smtClean="0"/>
              <a:t>r $i </a:t>
            </a:r>
            <a:r>
              <a:rPr lang="en-US"/>
              <a:t>Descendants: </a:t>
            </a:r>
            <a:r>
              <a:rPr lang="en-US" smtClean="0"/>
              <a:t>$a </a:t>
            </a:r>
            <a:r>
              <a:rPr lang="en-US"/>
              <a:t>Nibley (Family : </a:t>
            </a:r>
            <a:r>
              <a:rPr lang="en-US" smtClean="0"/>
              <a:t>$g </a:t>
            </a:r>
            <a:r>
              <a:rPr lang="en-US"/>
              <a:t>Nibley, Hugh, 1910-2005</a:t>
            </a:r>
            <a:r>
              <a:rPr lang="en-US" smtClean="0"/>
              <a:t>)</a:t>
            </a: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19401691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smtClean="0"/>
              <a:t>Related bodies are recorded in 510 fields, and may include a relationship indicator in subfield $i (from RDA Appendix K), with $w r.</a:t>
            </a:r>
          </a:p>
          <a:p>
            <a:pPr marL="800100" lvl="2" indent="0">
              <a:buNone/>
            </a:pPr>
            <a:endParaRPr lang="en-US" sz="2000" smtClean="0"/>
          </a:p>
          <a:p>
            <a:pPr marL="800100" lvl="2" indent="0">
              <a:buNone/>
            </a:pPr>
            <a:r>
              <a:rPr lang="en-US" smtClean="0"/>
              <a:t>100 1 	$a Hawkins</a:t>
            </a:r>
            <a:r>
              <a:rPr lang="en-US"/>
              <a:t>, Alan J.</a:t>
            </a:r>
          </a:p>
          <a:p>
            <a:pPr marL="800100" lvl="2" indent="0">
              <a:buNone/>
            </a:pPr>
            <a:r>
              <a:rPr lang="en-US" smtClean="0"/>
              <a:t>510 2 	$w r $i </a:t>
            </a:r>
            <a:r>
              <a:rPr lang="en-US"/>
              <a:t>Employer: </a:t>
            </a:r>
            <a:r>
              <a:rPr lang="en-US" smtClean="0"/>
              <a:t>$a </a:t>
            </a:r>
            <a:r>
              <a:rPr lang="en-US"/>
              <a:t>Brigham Young </a:t>
            </a:r>
            <a:r>
              <a:rPr lang="en-US" smtClean="0"/>
              <a:t>University</a:t>
            </a:r>
          </a:p>
          <a:p>
            <a:pPr marL="800100" lvl="2" indent="0">
              <a:buNone/>
            </a:pPr>
            <a:endParaRPr lang="en-US"/>
          </a:p>
          <a:p>
            <a:pPr marL="800100" lvl="2" indent="0">
              <a:buNone/>
            </a:pPr>
            <a:r>
              <a:rPr lang="en-US"/>
              <a:t>100 1 	$a Owens, Wayne, </a:t>
            </a:r>
            <a:r>
              <a:rPr lang="en-US" smtClean="0"/>
              <a:t>$d 1937-2002</a:t>
            </a:r>
          </a:p>
          <a:p>
            <a:pPr marL="800100" lvl="2" indent="0">
              <a:buNone/>
            </a:pPr>
            <a:r>
              <a:rPr lang="en-US" smtClean="0"/>
              <a:t>510 </a:t>
            </a:r>
            <a:r>
              <a:rPr lang="en-US"/>
              <a:t>1 	$w </a:t>
            </a:r>
            <a:r>
              <a:rPr lang="en-US" smtClean="0"/>
              <a:t>r $i </a:t>
            </a:r>
            <a:r>
              <a:rPr lang="en-US"/>
              <a:t>Group </a:t>
            </a:r>
            <a:r>
              <a:rPr lang="en-US" smtClean="0"/>
              <a:t>member of: $a </a:t>
            </a:r>
            <a:r>
              <a:rPr lang="en-US"/>
              <a:t>United States. </a:t>
            </a:r>
            <a:r>
              <a:rPr lang="en-US" smtClean="0"/>
              <a:t>$b </a:t>
            </a:r>
            <a:r>
              <a:rPr lang="en-US"/>
              <a:t>Congress. </a:t>
            </a:r>
            <a:r>
              <a:rPr lang="en-US" smtClean="0"/>
              <a:t>$b House</a:t>
            </a:r>
            <a:endParaRPr lang="en-US" sz="20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41703312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153400" cy="4724400"/>
          </a:xfrm>
          <a:ln>
            <a:solidFill>
              <a:schemeClr val="tx1"/>
            </a:solidFill>
            <a:miter lim="800000"/>
            <a:headEnd/>
            <a:tailEnd/>
          </a:ln>
        </p:spPr>
        <p:txBody>
          <a:bodyPr/>
          <a:lstStyle/>
          <a:p>
            <a:pPr>
              <a:buNone/>
            </a:pPr>
            <a:r>
              <a:rPr lang="en-US" sz="1200" smtClean="0"/>
              <a:t>040	</a:t>
            </a:r>
            <a:r>
              <a:rPr lang="en-US" sz="1200"/>
              <a:t>	</a:t>
            </a:r>
            <a:r>
              <a:rPr lang="en-US" sz="1200" smtClean="0"/>
              <a:t>$a UPB $b eng </a:t>
            </a:r>
            <a:r>
              <a:rPr lang="en-US" sz="1200"/>
              <a:t>$e </a:t>
            </a:r>
            <a:r>
              <a:rPr lang="en-US" sz="1200" smtClean="0"/>
              <a:t>rda $c UPB </a:t>
            </a:r>
          </a:p>
          <a:p>
            <a:pPr>
              <a:buNone/>
            </a:pPr>
            <a:r>
              <a:rPr lang="en-US" sz="1200" smtClean="0"/>
              <a:t>046		$f </a:t>
            </a:r>
            <a:r>
              <a:rPr lang="en-US" sz="1200" smtClean="0">
                <a:solidFill>
                  <a:srgbClr val="FF0000"/>
                </a:solidFill>
              </a:rPr>
              <a:t>19140331</a:t>
            </a:r>
            <a:r>
              <a:rPr lang="en-US" sz="1200" smtClean="0"/>
              <a:t> $g </a:t>
            </a:r>
            <a:r>
              <a:rPr lang="en-US" sz="1200" smtClean="0">
                <a:solidFill>
                  <a:srgbClr val="FF0000"/>
                </a:solidFill>
              </a:rPr>
              <a:t>19980419</a:t>
            </a:r>
          </a:p>
          <a:p>
            <a:pPr>
              <a:buFont typeface="Arial" charset="0"/>
              <a:buNone/>
            </a:pPr>
            <a:r>
              <a:rPr lang="en-US" sz="1200" smtClean="0"/>
              <a:t>100  1	$a </a:t>
            </a:r>
            <a:r>
              <a:rPr lang="en-US" sz="1200" smtClean="0">
                <a:solidFill>
                  <a:srgbClr val="FF0000"/>
                </a:solidFill>
              </a:rPr>
              <a:t>Paz, Octavio</a:t>
            </a:r>
            <a:r>
              <a:rPr lang="en-US" sz="1200" smtClean="0"/>
              <a:t>, $d 1914-1998</a:t>
            </a:r>
          </a:p>
          <a:p>
            <a:pPr>
              <a:buNone/>
            </a:pPr>
            <a:r>
              <a:rPr lang="en-US" sz="1200" smtClean="0"/>
              <a:t>400  1	$a Paz Lozano, Octavio, $d 1914-1998</a:t>
            </a:r>
          </a:p>
          <a:p>
            <a:pPr>
              <a:buNone/>
            </a:pPr>
            <a:r>
              <a:rPr lang="en-US" sz="1200" smtClean="0"/>
              <a:t>400  1	$a Lozano, Octavio Paz, $d 1914-1998</a:t>
            </a:r>
          </a:p>
          <a:p>
            <a:pPr>
              <a:buNone/>
            </a:pPr>
            <a:r>
              <a:rPr lang="en-US" sz="1200" smtClean="0"/>
              <a:t>400  1	$a Paz, O. $q (Octavio), $d 1914-1998</a:t>
            </a:r>
          </a:p>
          <a:p>
            <a:pPr>
              <a:buFont typeface="Arial" charset="0"/>
              <a:buNone/>
            </a:pPr>
            <a:r>
              <a:rPr lang="en-US" sz="1200" smtClean="0"/>
              <a:t>370		$a Mexico City, Mexico $b Mexico City, Mexico $c Spain $c U.S. $c India </a:t>
            </a:r>
          </a:p>
          <a:p>
            <a:pPr>
              <a:buFont typeface="Arial" charset="0"/>
              <a:buNone/>
            </a:pPr>
            <a:r>
              <a:rPr lang="en-US" sz="1200" smtClean="0"/>
              <a:t>373		$a Cambridge University $a University of Texas $a Harvard</a:t>
            </a:r>
          </a:p>
          <a:p>
            <a:pPr>
              <a:buFont typeface="Arial" charset="0"/>
              <a:buNone/>
            </a:pPr>
            <a:r>
              <a:rPr lang="en-US" sz="1200" smtClean="0"/>
              <a:t>374		$a Poet $a Diplomat</a:t>
            </a:r>
          </a:p>
          <a:p>
            <a:pPr>
              <a:buFont typeface="Arial" charset="0"/>
              <a:buNone/>
            </a:pPr>
            <a:r>
              <a:rPr lang="en-US" sz="1200" smtClean="0"/>
              <a:t>375		$a male</a:t>
            </a:r>
          </a:p>
          <a:p>
            <a:pPr>
              <a:buFont typeface="Arial" charset="0"/>
              <a:buNone/>
            </a:pPr>
            <a:r>
              <a:rPr lang="en-US" sz="1200" smtClean="0"/>
              <a:t>377		$a spa</a:t>
            </a:r>
          </a:p>
          <a:p>
            <a:pPr>
              <a:buNone/>
            </a:pPr>
            <a:r>
              <a:rPr lang="en-US" sz="1200" smtClean="0"/>
              <a:t>378		$q Paz Lozano</a:t>
            </a:r>
          </a:p>
          <a:p>
            <a:pPr>
              <a:buFont typeface="Arial" charset="0"/>
              <a:buNone/>
            </a:pPr>
            <a:r>
              <a:rPr lang="en-US" sz="1200" smtClean="0"/>
              <a:t>670		$a Piedra de sol, 1957: $b title page (Octavio Paz)</a:t>
            </a:r>
          </a:p>
          <a:p>
            <a:pPr>
              <a:buFont typeface="Arial" charset="0"/>
              <a:buNone/>
            </a:pPr>
            <a:r>
              <a:rPr lang="es-ES" sz="1200" smtClean="0"/>
              <a:t>670		$a</a:t>
            </a:r>
            <a:r>
              <a:rPr lang="en-US" sz="1200" b="1" i="1" smtClean="0"/>
              <a:t> </a:t>
            </a:r>
            <a:r>
              <a:rPr lang="en-US" sz="1200" smtClean="0"/>
              <a:t>The collected poems of Octavio Paz, 1957-1987, 1991 $b page xiii (lived in Spain) page xiv (lived in United States) page xv (Mexican Ambassador to India in 1962; taught at Cambridge University, the University of Texas, and Harvard)</a:t>
            </a:r>
          </a:p>
          <a:p>
            <a:pPr>
              <a:buNone/>
            </a:pPr>
            <a:r>
              <a:rPr lang="en-US" sz="1200" smtClean="0"/>
              <a:t>670	</a:t>
            </a:r>
            <a:r>
              <a:rPr lang="es-ES" sz="1200" smtClean="0"/>
              <a:t> 	$a Actas del Primer Congreso Internacional sobre Luis Cernuda (1902-1963), 1990?: $b title page (O. Paz) p. 13 (Octavio Paz)</a:t>
            </a:r>
          </a:p>
          <a:p>
            <a:pPr>
              <a:buFont typeface="Arial" charset="0"/>
              <a:buNone/>
            </a:pPr>
            <a:r>
              <a:rPr lang="en-US" sz="1200" smtClean="0"/>
              <a:t>670		 $a Wikipedia, November 5, 2012 $b (Octavio Paz Lozano (March 31, 1914- April 19, 1998);  Mexican writer, poet, and diplomat, and the winner of the 1990 Nobel Prize for Literature; lived in U.S., France, Spain, India, etc.)</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Using your worksheet, create descriptions of the two persons in the following slides</a:t>
            </a:r>
          </a:p>
          <a:p>
            <a:r>
              <a:rPr lang="en-US" smtClean="0"/>
              <a:t>Create descriptions for other names associated with books you have brought</a:t>
            </a:r>
          </a:p>
          <a:p>
            <a:r>
              <a:rPr lang="en-US" smtClean="0"/>
              <a:t>We can do some of these together in the LC/NACO Authority File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 published</a:t>
            </a:r>
          </a:p>
          <a:p>
            <a:pPr marL="0" indent="0">
              <a:buNone/>
            </a:pPr>
            <a:r>
              <a:rPr lang="en-US" smtClean="0"/>
              <a:t>in 2012</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371475"/>
            <a:ext cx="3848100" cy="6115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20860712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Cover</a:t>
            </a: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44" y="304799"/>
            <a:ext cx="6701456" cy="585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extLst>
      <p:ext uri="{BB962C8B-B14F-4D97-AF65-F5344CB8AC3E}">
        <p14:creationId xmlns:p14="http://schemas.microsoft.com/office/powerpoint/2010/main" val="31242764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Colophon</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8949" y="1401570"/>
            <a:ext cx="6083451" cy="46182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extLst>
      <p:ext uri="{BB962C8B-B14F-4D97-AF65-F5344CB8AC3E}">
        <p14:creationId xmlns:p14="http://schemas.microsoft.com/office/powerpoint/2010/main" val="19792970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a:t>
            </a:r>
          </a:p>
          <a:p>
            <a:pPr marL="0" indent="0">
              <a:buNone/>
            </a:pPr>
            <a:r>
              <a:rPr lang="en-US" smtClean="0"/>
              <a:t>published in 2011</a:t>
            </a:r>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3130"/>
            <a:ext cx="4953000" cy="66524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Tree>
    <p:extLst>
      <p:ext uri="{BB962C8B-B14F-4D97-AF65-F5344CB8AC3E}">
        <p14:creationId xmlns:p14="http://schemas.microsoft.com/office/powerpoint/2010/main" val="22946667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Dust jacket</a:t>
            </a:r>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3020" y="37753"/>
            <a:ext cx="2695980" cy="67440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68</a:t>
            </a:fld>
            <a:endParaRPr lang="en-US"/>
          </a:p>
        </p:txBody>
      </p:sp>
    </p:spTree>
    <p:extLst>
      <p:ext uri="{BB962C8B-B14F-4D97-AF65-F5344CB8AC3E}">
        <p14:creationId xmlns:p14="http://schemas.microsoft.com/office/powerpoint/2010/main" val="207819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endParaRPr lang="en-US" dirty="0" smtClean="0"/>
          </a:p>
          <a:p>
            <a:pPr algn="ctr" eaLnBrk="1" hangingPunct="1">
              <a:buFont typeface="Arial" charset="0"/>
              <a:buNone/>
            </a:pPr>
            <a:r>
              <a:rPr lang="en-US" b="1" dirty="0" smtClean="0"/>
              <a:t>Questions?</a:t>
            </a:r>
          </a:p>
          <a:p>
            <a:pPr algn="ctr" eaLnBrk="1" hangingPunct="1">
              <a:buFont typeface="Arial" charset="0"/>
              <a:buNone/>
            </a:pPr>
            <a:endParaRPr lang="en-US" b="1" dirty="0"/>
          </a:p>
          <a:p>
            <a:pPr marL="0" indent="0" algn="ctr">
              <a:buNone/>
            </a:pPr>
            <a:r>
              <a:rPr lang="en-US" sz="2800" b="1"/>
              <a:t>RDA Training</a:t>
            </a:r>
            <a:br>
              <a:rPr lang="en-US" sz="2800" b="1"/>
            </a:br>
            <a:r>
              <a:rPr lang="en-US" sz="2800" b="1"/>
              <a:t>University of Nevada, Reno</a:t>
            </a:r>
          </a:p>
          <a:p>
            <a:pPr marL="0" indent="0" algn="ctr">
              <a:buNone/>
            </a:pPr>
            <a:r>
              <a:rPr lang="en-US" sz="2800" b="1"/>
              <a:t>February 2013</a:t>
            </a:r>
            <a:endParaRPr lang="en-US" sz="2800" dirty="0"/>
          </a:p>
        </p:txBody>
      </p:sp>
      <p:sp>
        <p:nvSpPr>
          <p:cNvPr id="5" name="Title 4"/>
          <p:cNvSpPr>
            <a:spLocks noGrp="1"/>
          </p:cNvSpPr>
          <p:nvPr>
            <p:ph type="title"/>
          </p:nvPr>
        </p:nvSpPr>
        <p:spPr>
          <a:xfrm>
            <a:off x="457200" y="914400"/>
            <a:ext cx="8229600" cy="1143000"/>
          </a:xfrm>
        </p:spPr>
        <p:txBody>
          <a:bodyPr/>
          <a:lstStyle/>
          <a:p>
            <a:r>
              <a:rPr lang="en-US" sz="3600" b="1" smtClean="0"/>
              <a:t>Module </a:t>
            </a:r>
            <a:r>
              <a:rPr lang="en-US" sz="3600" b="1"/>
              <a:t>4</a:t>
            </a:r>
            <a:r>
              <a:rPr lang="en-US" sz="3600" b="1" smtClean="0"/>
              <a:t/>
            </a:r>
            <a:br>
              <a:rPr lang="en-US" sz="3600" b="1" smtClean="0"/>
            </a:br>
            <a:r>
              <a:rPr lang="en-US" sz="3600" b="1" smtClean="0"/>
              <a:t>Describing Persons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pPr marL="0" indent="0">
              <a:buNone/>
            </a:pPr>
            <a:endParaRPr lang="en-US" smtClean="0"/>
          </a:p>
          <a:p>
            <a:r>
              <a:rPr lang="en-US" smtClean="0"/>
              <a:t>Fuller form of name</a:t>
            </a:r>
          </a:p>
          <a:p>
            <a:r>
              <a:rPr lang="en-US" smtClean="0"/>
              <a:t>Profession or occupation</a:t>
            </a:r>
          </a:p>
          <a:p>
            <a:r>
              <a:rPr lang="en-US" smtClean="0"/>
              <a:t>Period of activity</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1337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70</a:t>
            </a:fld>
            <a:endParaRPr lang="en-US"/>
          </a:p>
        </p:txBody>
      </p:sp>
    </p:spTree>
    <p:extLst>
      <p:ext uri="{BB962C8B-B14F-4D97-AF65-F5344CB8AC3E}">
        <p14:creationId xmlns:p14="http://schemas.microsoft.com/office/powerpoint/2010/main" val="152764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person</a:t>
            </a:r>
          </a:p>
          <a:p>
            <a:r>
              <a:rPr lang="en-US" sz="2800" smtClean="0"/>
              <a:t>8.5.6. Instructions about spacing between initials</a:t>
            </a:r>
          </a:p>
          <a:p>
            <a:r>
              <a:rPr lang="en-US" sz="2800" smtClean="0"/>
              <a:t>8.5.7. Abbreviations. Follow the usage of the person</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69873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2813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5440</TotalTime>
  <Words>4819</Words>
  <Application>Microsoft Office PowerPoint</Application>
  <PresentationFormat>On-screen Show (4:3)</PresentationFormat>
  <Paragraphs>682</Paragraphs>
  <Slides>70</Slides>
  <Notes>57</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Module 4 Describing Persons </vt:lpstr>
      <vt:lpstr>Please log in to RDA</vt:lpstr>
      <vt:lpstr>Identifying Persons: MARC Coding</vt:lpstr>
      <vt:lpstr>Identifying Persons: Definition</vt:lpstr>
      <vt:lpstr>Non-traditional person</vt:lpstr>
      <vt:lpstr>Identifying Persons: Core Elements</vt:lpstr>
      <vt:lpstr>Identifying Persons:  Core if needed to distinguish</vt:lpstr>
      <vt:lpstr>Identifying Persons: Transcription and Capitalization</vt:lpstr>
      <vt:lpstr>RDA 8.12. Source Consulted</vt:lpstr>
      <vt:lpstr>670 field examples</vt:lpstr>
      <vt:lpstr>Identifying Persons: Sources</vt:lpstr>
      <vt:lpstr>Identifying Persons: Sources</vt:lpstr>
      <vt:lpstr>Attributes of Persons: Name</vt:lpstr>
      <vt:lpstr>Attributes of Persons: Preferred Name (MARC)</vt:lpstr>
      <vt:lpstr>Attributes of Persons: Preferred Name (MARC examples)</vt:lpstr>
      <vt:lpstr>Preferred Name?</vt:lpstr>
      <vt:lpstr>Attributes of Persons: Name</vt:lpstr>
      <vt:lpstr>PowerPoint Presentation</vt:lpstr>
      <vt:lpstr>Attributes of Persons: Name</vt:lpstr>
      <vt:lpstr>Attributes of Person: Name</vt:lpstr>
      <vt:lpstr>Attributes of Persons: Variant Name (MARC)</vt:lpstr>
      <vt:lpstr>Attributes of Persons: Variant Name (MARC examples)</vt:lpstr>
      <vt:lpstr>Attributes of Persons: Name</vt:lpstr>
      <vt:lpstr>Attributes of Persons: Name</vt:lpstr>
      <vt:lpstr>PowerPoint Presentation</vt:lpstr>
      <vt:lpstr>PowerPoint Presentation</vt:lpstr>
      <vt:lpstr>Attributes of Person: Name</vt:lpstr>
      <vt:lpstr>Exercise: How will the preferred name be recorded?</vt:lpstr>
      <vt:lpstr>Attributes of Person: Name</vt:lpstr>
      <vt:lpstr>Attributes of Person: Dates</vt:lpstr>
      <vt:lpstr>Attributes of Person: Dates</vt:lpstr>
      <vt:lpstr>Attributes of Person: Dates</vt:lpstr>
      <vt:lpstr>Attributes of Person: Dates</vt:lpstr>
      <vt:lpstr>Attributes of Person: Dates</vt:lpstr>
      <vt:lpstr>Attributes of Person: Fuller Form</vt:lpstr>
      <vt:lpstr>Attributes of Person: Fuller Form</vt:lpstr>
      <vt:lpstr>Attributes of Person: Fuller Form</vt:lpstr>
      <vt:lpstr>Attributes of Person: Fuller Form</vt:lpstr>
      <vt:lpstr>Attributes of Person: Gender</vt:lpstr>
      <vt:lpstr>Attributes of Person: Place</vt:lpstr>
      <vt:lpstr>Recording the Place Attribute</vt:lpstr>
      <vt:lpstr>Recording the Place Attribute</vt:lpstr>
      <vt:lpstr>Recording the Place Attribute</vt:lpstr>
      <vt:lpstr>Exercise:  Recording the Place Attribute</vt:lpstr>
      <vt:lpstr>Recording the Place Attribute</vt:lpstr>
      <vt:lpstr>Recording the Place Attribute: LCSH</vt:lpstr>
      <vt:lpstr>Recording the Place Attribute</vt:lpstr>
      <vt:lpstr>Attributes of Person: Affiliation</vt:lpstr>
      <vt:lpstr>Attributes of Person: Language</vt:lpstr>
      <vt:lpstr>Attributes of Person: Field of Activity/Occupation</vt:lpstr>
      <vt:lpstr>Attributes of Person:  Biographical Information </vt:lpstr>
      <vt:lpstr>Attributes of Person:  Biographical Information </vt:lpstr>
      <vt:lpstr>Attributes of Person:  Identifier</vt:lpstr>
      <vt:lpstr>Constructing the Authorized Access Point for a Person (RDA 9.19.1)</vt:lpstr>
      <vt:lpstr>Constructing the Authorized Access Point for a Person (RDA 9.19.1)</vt:lpstr>
      <vt:lpstr>Constructing Variant Access Points for a Person (RDA 9.19.2)</vt:lpstr>
      <vt:lpstr>Constructing the Access Points for a Person (RDA 9.19)</vt:lpstr>
      <vt:lpstr>Reminder: Source Consulted</vt:lpstr>
      <vt:lpstr>Related Persons (RDA 30)</vt:lpstr>
      <vt:lpstr>Related Families (RDA 31)</vt:lpstr>
      <vt:lpstr>Related Corporate Bodies (RDA 32)</vt:lpstr>
      <vt:lpstr>RDA authority record core and non-core</vt:lpstr>
      <vt:lpstr>Exercises</vt:lpstr>
      <vt:lpstr>PowerPoint Presentation</vt:lpstr>
      <vt:lpstr>PowerPoint Presentation</vt:lpstr>
      <vt:lpstr>Colophon</vt:lpstr>
      <vt:lpstr>PowerPoint Presentation</vt:lpstr>
      <vt:lpstr>PowerPoint Presentation</vt:lpstr>
      <vt:lpstr>Module 4 Describing Persons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382</cp:revision>
  <cp:lastPrinted>2012-10-19T02:02:28Z</cp:lastPrinted>
  <dcterms:created xsi:type="dcterms:W3CDTF">2009-02-12T16:45:06Z</dcterms:created>
  <dcterms:modified xsi:type="dcterms:W3CDTF">2013-03-11T20:15:50Z</dcterms:modified>
</cp:coreProperties>
</file>